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5"/>
  </p:notesMasterIdLst>
  <p:sldIdLst>
    <p:sldId id="346" r:id="rId2"/>
    <p:sldId id="1085" r:id="rId3"/>
    <p:sldId id="4282" r:id="rId4"/>
    <p:sldId id="4284" r:id="rId5"/>
    <p:sldId id="4285" r:id="rId6"/>
    <p:sldId id="4286" r:id="rId7"/>
    <p:sldId id="1107" r:id="rId8"/>
    <p:sldId id="4227" r:id="rId9"/>
    <p:sldId id="1117" r:id="rId10"/>
    <p:sldId id="4229" r:id="rId11"/>
    <p:sldId id="1118" r:id="rId12"/>
    <p:sldId id="1119" r:id="rId13"/>
    <p:sldId id="1114" r:id="rId14"/>
    <p:sldId id="4231" r:id="rId15"/>
    <p:sldId id="4233" r:id="rId16"/>
    <p:sldId id="2570" r:id="rId17"/>
    <p:sldId id="4237" r:id="rId18"/>
    <p:sldId id="4287" r:id="rId19"/>
    <p:sldId id="1170" r:id="rId20"/>
    <p:sldId id="4288" r:id="rId21"/>
    <p:sldId id="2543" r:id="rId22"/>
    <p:sldId id="1177" r:id="rId23"/>
    <p:sldId id="1183" r:id="rId24"/>
    <p:sldId id="1184" r:id="rId25"/>
    <p:sldId id="1186" r:id="rId26"/>
    <p:sldId id="1188" r:id="rId27"/>
    <p:sldId id="4250" r:id="rId28"/>
    <p:sldId id="4251" r:id="rId29"/>
    <p:sldId id="1192" r:id="rId30"/>
    <p:sldId id="4252" r:id="rId31"/>
    <p:sldId id="1196" r:id="rId32"/>
    <p:sldId id="4253" r:id="rId33"/>
    <p:sldId id="4255" r:id="rId34"/>
    <p:sldId id="4254" r:id="rId35"/>
    <p:sldId id="1203" r:id="rId36"/>
    <p:sldId id="4258" r:id="rId37"/>
    <p:sldId id="1209" r:id="rId38"/>
    <p:sldId id="4260" r:id="rId39"/>
    <p:sldId id="1214" r:id="rId40"/>
    <p:sldId id="1221" r:id="rId41"/>
    <p:sldId id="1218" r:id="rId42"/>
    <p:sldId id="4274" r:id="rId43"/>
    <p:sldId id="4266" r:id="rId44"/>
    <p:sldId id="4268" r:id="rId45"/>
    <p:sldId id="1224" r:id="rId46"/>
    <p:sldId id="4275" r:id="rId47"/>
    <p:sldId id="4270" r:id="rId48"/>
    <p:sldId id="4276" r:id="rId49"/>
    <p:sldId id="4277" r:id="rId50"/>
    <p:sldId id="4279" r:id="rId51"/>
    <p:sldId id="345" r:id="rId52"/>
    <p:sldId id="1172" r:id="rId53"/>
    <p:sldId id="1171" r:id="rId54"/>
    <p:sldId id="1153" r:id="rId55"/>
    <p:sldId id="1173" r:id="rId56"/>
    <p:sldId id="1174" r:id="rId57"/>
    <p:sldId id="1176" r:id="rId58"/>
    <p:sldId id="4290" r:id="rId59"/>
    <p:sldId id="1178" r:id="rId60"/>
    <p:sldId id="1155" r:id="rId61"/>
    <p:sldId id="1180" r:id="rId62"/>
    <p:sldId id="1181" r:id="rId63"/>
    <p:sldId id="4291" r:id="rId64"/>
    <p:sldId id="1182" r:id="rId65"/>
    <p:sldId id="506" r:id="rId66"/>
    <p:sldId id="4292" r:id="rId67"/>
    <p:sldId id="1185" r:id="rId68"/>
    <p:sldId id="1187" r:id="rId69"/>
    <p:sldId id="4293" r:id="rId70"/>
    <p:sldId id="1189" r:id="rId71"/>
    <p:sldId id="1190" r:id="rId72"/>
    <p:sldId id="1191" r:id="rId73"/>
    <p:sldId id="4294" r:id="rId74"/>
    <p:sldId id="1193" r:id="rId75"/>
    <p:sldId id="1195" r:id="rId76"/>
    <p:sldId id="1134" r:id="rId77"/>
    <p:sldId id="4295" r:id="rId78"/>
    <p:sldId id="1199" r:id="rId79"/>
    <p:sldId id="1197" r:id="rId80"/>
    <p:sldId id="1198" r:id="rId81"/>
    <p:sldId id="1200" r:id="rId82"/>
    <p:sldId id="1201" r:id="rId83"/>
    <p:sldId id="1202" r:id="rId84"/>
    <p:sldId id="4296" r:id="rId85"/>
    <p:sldId id="1204" r:id="rId86"/>
    <p:sldId id="1205" r:id="rId87"/>
    <p:sldId id="1206" r:id="rId88"/>
    <p:sldId id="1207" r:id="rId89"/>
    <p:sldId id="1208" r:id="rId90"/>
    <p:sldId id="4297" r:id="rId91"/>
    <p:sldId id="1215" r:id="rId92"/>
    <p:sldId id="1210" r:id="rId93"/>
    <p:sldId id="1216" r:id="rId94"/>
    <p:sldId id="1211" r:id="rId95"/>
    <p:sldId id="1217" r:id="rId96"/>
    <p:sldId id="1212" r:id="rId97"/>
    <p:sldId id="1219" r:id="rId98"/>
    <p:sldId id="4298" r:id="rId99"/>
    <p:sldId id="1220" r:id="rId100"/>
    <p:sldId id="4299" r:id="rId101"/>
    <p:sldId id="1233" r:id="rId102"/>
    <p:sldId id="1232" r:id="rId103"/>
    <p:sldId id="1231" r:id="rId104"/>
    <p:sldId id="4300" r:id="rId105"/>
    <p:sldId id="1234" r:id="rId106"/>
    <p:sldId id="1311" r:id="rId107"/>
    <p:sldId id="1312" r:id="rId108"/>
    <p:sldId id="1236" r:id="rId109"/>
    <p:sldId id="1223" r:id="rId110"/>
    <p:sldId id="1227" r:id="rId111"/>
    <p:sldId id="4301" r:id="rId112"/>
    <p:sldId id="1237" r:id="rId113"/>
    <p:sldId id="1225" r:id="rId114"/>
    <p:sldId id="1226" r:id="rId115"/>
    <p:sldId id="1228" r:id="rId116"/>
    <p:sldId id="1239" r:id="rId117"/>
    <p:sldId id="1229" r:id="rId118"/>
    <p:sldId id="1241" r:id="rId119"/>
    <p:sldId id="1242" r:id="rId120"/>
    <p:sldId id="1243" r:id="rId121"/>
    <p:sldId id="1244" r:id="rId122"/>
    <p:sldId id="1230" r:id="rId123"/>
    <p:sldId id="1247" r:id="rId124"/>
    <p:sldId id="1248" r:id="rId125"/>
    <p:sldId id="1246" r:id="rId126"/>
    <p:sldId id="1254" r:id="rId127"/>
    <p:sldId id="1240" r:id="rId128"/>
    <p:sldId id="1249" r:id="rId129"/>
    <p:sldId id="1250" r:id="rId130"/>
    <p:sldId id="1251" r:id="rId131"/>
    <p:sldId id="1252" r:id="rId132"/>
    <p:sldId id="1253" r:id="rId133"/>
    <p:sldId id="1255" r:id="rId134"/>
    <p:sldId id="1313" r:id="rId135"/>
    <p:sldId id="1314" r:id="rId136"/>
    <p:sldId id="1315" r:id="rId137"/>
    <p:sldId id="1257" r:id="rId138"/>
    <p:sldId id="1278" r:id="rId139"/>
    <p:sldId id="1275" r:id="rId140"/>
    <p:sldId id="1276" r:id="rId141"/>
    <p:sldId id="1277" r:id="rId142"/>
    <p:sldId id="1258" r:id="rId143"/>
    <p:sldId id="1259" r:id="rId144"/>
    <p:sldId id="1272" r:id="rId145"/>
    <p:sldId id="1274" r:id="rId146"/>
    <p:sldId id="1273" r:id="rId147"/>
    <p:sldId id="1280" r:id="rId148"/>
    <p:sldId id="1279" r:id="rId149"/>
    <p:sldId id="1284" r:id="rId150"/>
    <p:sldId id="1271" r:id="rId151"/>
    <p:sldId id="1281" r:id="rId152"/>
    <p:sldId id="1283" r:id="rId153"/>
    <p:sldId id="1282" r:id="rId154"/>
    <p:sldId id="1260" r:id="rId155"/>
    <p:sldId id="1285" r:id="rId156"/>
    <p:sldId id="1286" r:id="rId157"/>
    <p:sldId id="1288" r:id="rId158"/>
    <p:sldId id="1289" r:id="rId159"/>
    <p:sldId id="1261" r:id="rId160"/>
    <p:sldId id="1262" r:id="rId161"/>
    <p:sldId id="1263" r:id="rId162"/>
    <p:sldId id="1290" r:id="rId163"/>
    <p:sldId id="1291" r:id="rId164"/>
    <p:sldId id="1292" r:id="rId165"/>
    <p:sldId id="1264" r:id="rId166"/>
    <p:sldId id="1265" r:id="rId167"/>
    <p:sldId id="1266" r:id="rId168"/>
    <p:sldId id="4303" r:id="rId169"/>
    <p:sldId id="4304" r:id="rId170"/>
    <p:sldId id="1293" r:id="rId171"/>
    <p:sldId id="1267" r:id="rId172"/>
    <p:sldId id="1294" r:id="rId173"/>
    <p:sldId id="1295" r:id="rId174"/>
    <p:sldId id="1269" r:id="rId175"/>
    <p:sldId id="1296" r:id="rId176"/>
    <p:sldId id="1297" r:id="rId177"/>
    <p:sldId id="1298" r:id="rId178"/>
    <p:sldId id="1270" r:id="rId179"/>
    <p:sldId id="1309" r:id="rId180"/>
    <p:sldId id="1310" r:id="rId181"/>
    <p:sldId id="1300" r:id="rId182"/>
    <p:sldId id="1316" r:id="rId183"/>
    <p:sldId id="4305" r:id="rId184"/>
  </p:sldIdLst>
  <p:sldSz cx="12192000" cy="6858000"/>
  <p:notesSz cx="6858000" cy="9144000"/>
  <p:embeddedFontLst>
    <p:embeddedFont>
      <p:font typeface="Calibri" panose="020F0502020204030204" pitchFamily="34" charset="0"/>
      <p:regular r:id="rId186"/>
      <p:bold r:id="rId187"/>
      <p:italic r:id="rId188"/>
      <p:boldItalic r:id="rId189"/>
    </p:embeddedFont>
    <p:embeddedFont>
      <p:font typeface="Consolas" panose="020B0609020204030204" pitchFamily="49" charset="0"/>
      <p:regular r:id="rId190"/>
      <p:bold r:id="rId191"/>
      <p:italic r:id="rId192"/>
      <p:boldItalic r:id="rId193"/>
    </p:embeddedFont>
    <p:embeddedFont>
      <p:font typeface="Mosk Bold 700" panose="02000506000000020004" pitchFamily="2" charset="0"/>
      <p:bold r:id="rId194"/>
    </p:embeddedFont>
    <p:embeddedFont>
      <p:font typeface="강한공군체 Medium" panose="020B0600000101010101" pitchFamily="50" charset="-127"/>
      <p:regular r:id="rId195"/>
    </p:embeddedFont>
    <p:embeddedFont>
      <p:font typeface="맑은 고딕" panose="020B0503020000020004" pitchFamily="50" charset="-127"/>
      <p:regular r:id="rId196"/>
      <p:bold r:id="rId1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94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8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9.fntdata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0.fntdata"/><Relationship Id="rId190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1.fntdata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2.fntdata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3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02/08/2023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98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97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ant-maamoul-80f681.netlify.app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4EC03C-889C-E28B-99D4-182B572BF8CC}"/>
              </a:ext>
            </a:extLst>
          </p:cNvPr>
          <p:cNvSpPr txBox="1"/>
          <p:nvPr/>
        </p:nvSpPr>
        <p:spPr>
          <a:xfrm>
            <a:off x="391884" y="409085"/>
            <a:ext cx="762000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transform-origin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scaleY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0103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143D18-33A6-F5EE-203F-27284B118FF4}"/>
              </a:ext>
            </a:extLst>
          </p:cNvPr>
          <p:cNvSpPr txBox="1"/>
          <p:nvPr/>
        </p:nvSpPr>
        <p:spPr>
          <a:xfrm>
            <a:off x="596245" y="687686"/>
            <a:ext cx="649271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Null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어떤 값이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의도적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으로 비어 있음을 의미할 때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06D12-944A-E40F-128C-4735ED03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5" y="3475164"/>
            <a:ext cx="8131856" cy="66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893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 데이터</a:t>
            </a:r>
          </a:p>
        </p:txBody>
      </p:sp>
    </p:spTree>
    <p:extLst>
      <p:ext uri="{BB962C8B-B14F-4D97-AF65-F5344CB8AC3E}">
        <p14:creationId xmlns:p14="http://schemas.microsoft.com/office/powerpoint/2010/main" val="8945228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747817-5CED-7C60-2B40-4330C624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27" y="2537959"/>
            <a:ext cx="4927722" cy="67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A7A16-8B23-1325-C53C-13327683712D}"/>
              </a:ext>
            </a:extLst>
          </p:cNvPr>
          <p:cNvSpPr txBox="1"/>
          <p:nvPr/>
        </p:nvSpPr>
        <p:spPr>
          <a:xfrm>
            <a:off x="539685" y="266382"/>
            <a:ext cx="7746476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순차적으로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4D7F7-3FE2-7B61-6CE0-3D4E70271DF9}"/>
              </a:ext>
            </a:extLst>
          </p:cNvPr>
          <p:cNvSpPr txBox="1"/>
          <p:nvPr/>
        </p:nvSpPr>
        <p:spPr>
          <a:xfrm>
            <a:off x="517227" y="3821630"/>
            <a:ext cx="787262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it-IT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EF5226-2A65-E633-D20C-9FA35BBB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7" y="5627668"/>
            <a:ext cx="5731260" cy="69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8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여러 데이터 꾸러미</a:t>
            </a:r>
          </a:p>
        </p:txBody>
      </p:sp>
    </p:spTree>
    <p:extLst>
      <p:ext uri="{BB962C8B-B14F-4D97-AF65-F5344CB8AC3E}">
        <p14:creationId xmlns:p14="http://schemas.microsoft.com/office/powerpoint/2010/main" val="946976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0230FCE-D6AE-C743-E5C4-1E94AC60440E}"/>
              </a:ext>
            </a:extLst>
          </p:cNvPr>
          <p:cNvSpPr txBox="1"/>
          <p:nvPr/>
        </p:nvSpPr>
        <p:spPr>
          <a:xfrm>
            <a:off x="370001" y="335844"/>
            <a:ext cx="6125067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여러 데이터를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key : value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 형태로 저장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"Bicycle"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"Travel"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brain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girlFriend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CBFFDD-2A11-EFE7-C042-33F81787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28" y="2222122"/>
            <a:ext cx="4859271" cy="241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388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각자를 소개할 수 있는 </a:t>
            </a:r>
            <a:r>
              <a:rPr lang="en-US" altLang="ko-KR" dirty="0"/>
              <a:t>Object </a:t>
            </a:r>
            <a:r>
              <a:rPr lang="ko-KR" altLang="en-US" dirty="0"/>
              <a:t>형태의 </a:t>
            </a:r>
            <a:r>
              <a:rPr lang="ko-KR" altLang="en-US" dirty="0">
                <a:solidFill>
                  <a:schemeClr val="accent2"/>
                </a:solidFill>
              </a:rPr>
              <a:t>변수</a:t>
            </a:r>
            <a:r>
              <a:rPr lang="ko-KR" altLang="en-US" dirty="0"/>
              <a:t> 선언</a:t>
            </a:r>
            <a:endParaRPr lang="en-US" altLang="ko-KR" dirty="0"/>
          </a:p>
          <a:p>
            <a:r>
              <a:rPr lang="ko-KR" altLang="en-US" dirty="0"/>
              <a:t>지금 까지 배운 모든 데이터를 사용하여 자신을 소개하는 </a:t>
            </a:r>
            <a:r>
              <a:rPr lang="en-US" altLang="ko-KR" dirty="0"/>
              <a:t>console.log </a:t>
            </a:r>
            <a:r>
              <a:rPr lang="ko-KR" altLang="en-US" dirty="0"/>
              <a:t>만들기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470897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752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변수를 동시에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6189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en-US" altLang="ko-KR" dirty="0"/>
              <a:t>+ </a:t>
            </a:r>
            <a:r>
              <a:rPr lang="ko-KR" altLang="en-US" dirty="0"/>
              <a:t>변수를 </a:t>
            </a:r>
            <a:r>
              <a:rPr lang="ko-KR" altLang="en-US" dirty="0">
                <a:solidFill>
                  <a:schemeClr val="accent2"/>
                </a:solidFill>
              </a:rPr>
              <a:t>동시에</a:t>
            </a:r>
            <a:r>
              <a:rPr lang="ko-KR" altLang="en-US" dirty="0"/>
              <a:t> 쓰고 싶을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메소드의 매개 변수로 넣어서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”, </a:t>
            </a:r>
            <a:r>
              <a:rPr lang="ko-KR" altLang="en-US" dirty="0"/>
              <a:t>변수</a:t>
            </a:r>
            <a:r>
              <a:rPr lang="en-US" altLang="ko-KR" dirty="0"/>
              <a:t>,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+</a:t>
            </a:r>
            <a:r>
              <a:rPr lang="ko-KR" altLang="en-US" dirty="0"/>
              <a:t> 연산자를 사용해서 변수를 문자로 변환 후 더하여 사용</a:t>
            </a:r>
            <a:endParaRPr lang="en-US" altLang="ko-KR" dirty="0"/>
          </a:p>
          <a:p>
            <a:pPr lvl="1"/>
            <a:r>
              <a:rPr lang="en-US" altLang="ko-KR" dirty="0"/>
              <a:t>Console.log(“</a:t>
            </a:r>
            <a:r>
              <a:rPr lang="ko-KR" altLang="en-US" dirty="0"/>
              <a:t>문자</a:t>
            </a:r>
            <a:r>
              <a:rPr lang="en-US" altLang="ko-KR" dirty="0"/>
              <a:t>” + </a:t>
            </a:r>
            <a:r>
              <a:rPr lang="ko-KR" altLang="en-US" dirty="0"/>
              <a:t>변수 </a:t>
            </a:r>
            <a:r>
              <a:rPr lang="en-US" altLang="ko-KR" dirty="0"/>
              <a:t>+ “</a:t>
            </a:r>
            <a:r>
              <a:rPr lang="ko-KR" altLang="en-US" dirty="0"/>
              <a:t>문자</a:t>
            </a:r>
            <a:r>
              <a:rPr lang="en-US" altLang="ko-KR" dirty="0"/>
              <a:t>);</a:t>
            </a:r>
          </a:p>
          <a:p>
            <a:r>
              <a:rPr lang="ko-KR" altLang="en-US" dirty="0" err="1"/>
              <a:t>백틱</a:t>
            </a:r>
            <a:r>
              <a:rPr lang="ko-KR" altLang="en-US" dirty="0"/>
              <a:t> 문자 사용</a:t>
            </a:r>
            <a:endParaRPr lang="en-US" altLang="ko-KR" dirty="0"/>
          </a:p>
          <a:p>
            <a:pPr lvl="1"/>
            <a:r>
              <a:rPr lang="en-US" altLang="ko-KR" dirty="0"/>
              <a:t>`</a:t>
            </a:r>
            <a:r>
              <a:rPr lang="ko-KR" altLang="en-US" dirty="0"/>
              <a:t>문자를 쓰다가 변수를 쓰고 싶으면 </a:t>
            </a:r>
            <a:r>
              <a:rPr lang="en-US" altLang="ko-KR" dirty="0"/>
              <a:t>${variable} </a:t>
            </a:r>
            <a:r>
              <a:rPr lang="ko-KR" altLang="en-US" dirty="0"/>
              <a:t>처럼 쓰면 됩니다</a:t>
            </a:r>
            <a:r>
              <a:rPr lang="en-US" altLang="ko-KR" dirty="0"/>
              <a:t>`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5305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en-US" altLang="ko-KR" sz="96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5648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29665-D149-B5F2-7AA4-06A883C3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32" y="1236166"/>
            <a:ext cx="7926336" cy="35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32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71,135 Thirsty Stock Photos, Pictures &amp; Royalty-Free Images - iStock">
            <a:extLst>
              <a:ext uri="{FF2B5EF4-FFF2-40B4-BE49-F238E27FC236}">
                <a16:creationId xmlns:a16="http://schemas.microsoft.com/office/drawing/2014/main" id="{233751BF-DF5E-A852-6B35-D8D0DA0A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38C47F34-7D90-0CF2-C376-1D0DEC76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276475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07754A-68A2-9453-8EF9-DB9CC5FD4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8" y="1328391"/>
            <a:ext cx="6594293" cy="532701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0807822-DDE6-3FB2-A5D0-3659C077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7915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48F893-B7C3-CE48-ED11-03222C47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0" y="1401003"/>
            <a:ext cx="6418824" cy="432443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let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402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CE27560-EF22-EFDF-4118-941709FC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const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4E771-C3DC-1CB0-050E-BD6761A9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3" y="1376791"/>
            <a:ext cx="10498679" cy="31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72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38C66B-809B-6937-2469-6B4665BF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1" y="1327383"/>
            <a:ext cx="10578517" cy="3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23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176987-EEFE-82A0-F2AA-84D91AE1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6" y="1689658"/>
            <a:ext cx="9919067" cy="26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593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DF4DB5-2D6A-7DFF-AA38-A5BC4502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78" y="712996"/>
            <a:ext cx="10108044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388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3048699" y="1746488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2223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편 - 않히 외 않되? - 댄스타임즈">
            <a:extLst>
              <a:ext uri="{FF2B5EF4-FFF2-40B4-BE49-F238E27FC236}">
                <a16:creationId xmlns:a16="http://schemas.microsoft.com/office/drawing/2014/main" id="{ED073D9D-58D3-A58F-9E7C-9664DE95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2" y="1995705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253767" y="0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70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지맘대로">
            <a:extLst>
              <a:ext uri="{FF2B5EF4-FFF2-40B4-BE49-F238E27FC236}">
                <a16:creationId xmlns:a16="http://schemas.microsoft.com/office/drawing/2014/main" id="{8F5DD7D7-28E8-1FDB-501C-4E79B667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623888"/>
            <a:ext cx="553402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172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CD9B98-7E51-5F61-809B-FB815411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4724235" cy="1574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3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Badges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1870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475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0AC71B-EE4A-8492-1270-C3C47B3834BD}"/>
              </a:ext>
            </a:extLst>
          </p:cNvPr>
          <p:cNvSpPr txBox="1"/>
          <p:nvPr/>
        </p:nvSpPr>
        <p:spPr>
          <a:xfrm>
            <a:off x="765494" y="851131"/>
            <a:ext cx="8754979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00092-8798-9EEB-ACE6-1F4E860B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4" y="3429000"/>
            <a:ext cx="7941663" cy="7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084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위험 짤과 움짤 모음 - 짤봇">
            <a:extLst>
              <a:ext uri="{FF2B5EF4-FFF2-40B4-BE49-F238E27FC236}">
                <a16:creationId xmlns:a16="http://schemas.microsoft.com/office/drawing/2014/main" id="{F7FFEAD5-30D1-CFCF-A8C7-A401A94E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63" y="1421694"/>
            <a:ext cx="6624873" cy="40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24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DDF3-96E2-C2DD-7EEB-181E4E11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628626"/>
            <a:ext cx="4180567" cy="991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var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4832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4D251D-D215-3CA9-E4BE-39ECE9C6813F}"/>
              </a:ext>
            </a:extLst>
          </p:cNvPr>
          <p:cNvSpPr txBox="1"/>
          <p:nvPr/>
        </p:nvSpPr>
        <p:spPr>
          <a:xfrm>
            <a:off x="911612" y="372310"/>
            <a:ext cx="609460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let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652A9B-2DA4-D4A7-EC28-AD0D42A5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12" y="4538485"/>
            <a:ext cx="6343523" cy="111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493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var</a:t>
            </a:r>
            <a:r>
              <a:rPr lang="en-US" altLang="ko-KR" dirty="0"/>
              <a:t> </a:t>
            </a:r>
            <a:r>
              <a:rPr lang="ko-KR" altLang="en-US" dirty="0"/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중간의 같은 이름의 변수를 다시 선언해도  기존의 변수에 덮어 씌움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변수를 선언 했다는 건 분명이 다른 데이터를 넣으려는 것인데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그것을 기존의 데이터에 덮어 씌우면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그리고 변수가 </a:t>
            </a:r>
            <a:r>
              <a:rPr lang="en-US" altLang="ko-KR" dirty="0">
                <a:sym typeface="Wingdings" panose="05000000000000000000" pitchFamily="2" charset="2"/>
              </a:rPr>
              <a:t>{</a:t>
            </a:r>
            <a:r>
              <a:rPr lang="ko-KR" altLang="en-US" dirty="0">
                <a:sym typeface="Wingdings" panose="05000000000000000000" pitchFamily="2" charset="2"/>
              </a:rPr>
              <a:t>블록 단위</a:t>
            </a:r>
            <a:r>
              <a:rPr lang="en-US" altLang="ko-KR" dirty="0">
                <a:sym typeface="Wingdings" panose="05000000000000000000" pitchFamily="2" charset="2"/>
              </a:rPr>
              <a:t>} </a:t>
            </a:r>
            <a:r>
              <a:rPr lang="ko-KR" altLang="en-US" dirty="0">
                <a:sym typeface="Wingdings" panose="05000000000000000000" pitchFamily="2" charset="2"/>
              </a:rPr>
              <a:t>에서 끝나는 것이 아니라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자기 맘대로 전역으로 돌아다니고 영향력을 행사함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의도치 않은 문제 발생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게다가 </a:t>
            </a:r>
            <a:r>
              <a:rPr lang="en-US" altLang="ko-KR" dirty="0">
                <a:sym typeface="Wingdings" panose="05000000000000000000" pitchFamily="2" charset="2"/>
              </a:rPr>
              <a:t>Debug</a:t>
            </a:r>
            <a:r>
              <a:rPr lang="ko-KR" altLang="en-US" dirty="0">
                <a:sym typeface="Wingdings" panose="05000000000000000000" pitchFamily="2" charset="2"/>
              </a:rPr>
              <a:t> 도 무지하게 어려움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따라서 </a:t>
            </a:r>
            <a:r>
              <a:rPr lang="en-US" altLang="ko-KR" dirty="0">
                <a:sym typeface="Wingdings" panose="05000000000000000000" pitchFamily="2" charset="2"/>
              </a:rPr>
              <a:t>ES6 </a:t>
            </a:r>
            <a:r>
              <a:rPr lang="ko-KR" altLang="en-US" dirty="0">
                <a:sym typeface="Wingdings" panose="05000000000000000000" pitchFamily="2" charset="2"/>
              </a:rPr>
              <a:t>문법 부터는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var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대신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let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사용을 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613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Function!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1574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5A9D09-E663-6B13-496E-4FF0CE5C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17" y="1626677"/>
            <a:ext cx="7608766" cy="3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412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C2E897-956B-64CE-B2D4-B3547CF8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34" y="799769"/>
            <a:ext cx="6499932" cy="52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624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65F4C-3680-56E4-DDB2-F9823B9F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20" y="1028635"/>
            <a:ext cx="6423159" cy="48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7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75C6D-74FF-1EF8-1BD4-32B87F99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19495"/>
            <a:ext cx="11306175" cy="56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8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91A505-50C3-5E12-EEEA-52C0D44C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34" y="463967"/>
            <a:ext cx="9355132" cy="59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92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CB496-2B92-39BE-CBE2-77413C67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2" y="266350"/>
            <a:ext cx="4975103" cy="63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2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EDB82C-5EA9-B789-2CC2-6B02ED9D23E7}"/>
              </a:ext>
            </a:extLst>
          </p:cNvPr>
          <p:cNvSpPr txBox="1"/>
          <p:nvPr/>
        </p:nvSpPr>
        <p:spPr>
          <a:xfrm>
            <a:off x="606105" y="474345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데이터 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"??"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"Bicycle"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"Travel"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메소드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(Method)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파트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doesHeMarried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isMarried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doesHeMarried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F14412-FFF5-ADE3-D1F7-318EF3A8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14" y="2925467"/>
            <a:ext cx="4208096" cy="100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224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두 수의 곱을 구하는 함수 만들고 출력 시키기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Object </a:t>
            </a:r>
            <a:r>
              <a:rPr lang="ko-KR" altLang="en-US" dirty="0"/>
              <a:t>데이터의 값을 </a:t>
            </a:r>
            <a:r>
              <a:rPr lang="en-US" altLang="ko-KR" dirty="0"/>
              <a:t>return /</a:t>
            </a:r>
            <a:r>
              <a:rPr lang="ko-KR" altLang="en-US" dirty="0"/>
              <a:t> 출력하는 메소드를 </a:t>
            </a:r>
            <a:r>
              <a:rPr lang="en-US" altLang="ko-KR" dirty="0"/>
              <a:t>2</a:t>
            </a:r>
            <a:r>
              <a:rPr lang="ko-KR" altLang="en-US" dirty="0"/>
              <a:t>개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021428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3499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onclick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2000" y="2434389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2000" y="3914699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126066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792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두 수의 곱을 구하는 함수 만들고 출력 시키기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r>
              <a:rPr lang="en-US" altLang="ko-KR" dirty="0"/>
              <a:t>Object </a:t>
            </a:r>
            <a:r>
              <a:rPr lang="ko-KR" altLang="en-US" dirty="0"/>
              <a:t>데이터의 값을 </a:t>
            </a:r>
            <a:r>
              <a:rPr lang="en-US" altLang="ko-KR" dirty="0"/>
              <a:t>return /</a:t>
            </a:r>
            <a:r>
              <a:rPr lang="ko-KR" altLang="en-US" dirty="0"/>
              <a:t> 출력하는 메소드를 </a:t>
            </a:r>
            <a:r>
              <a:rPr lang="en-US" altLang="ko-KR" dirty="0"/>
              <a:t>2</a:t>
            </a:r>
            <a:r>
              <a:rPr lang="ko-KR" altLang="en-US" dirty="0"/>
              <a:t>개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548273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IF!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2353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3F7F-42E6-0870-E27B-79A41415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비교 연산자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BECA3CF-0F58-AB5E-ED78-E9EBF37A1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328738"/>
            <a:ext cx="11260138" cy="53387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3600" dirty="0"/>
              <a:t>비교연산자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==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!=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동일하지 않으면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&lt;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작으면 </a:t>
            </a:r>
            <a:r>
              <a:rPr lang="en-US" altLang="ko-KR" sz="3600" dirty="0"/>
              <a:t>( b</a:t>
            </a:r>
            <a:r>
              <a:rPr lang="ko-KR" altLang="en-US" sz="3600" dirty="0"/>
              <a:t>가 </a:t>
            </a:r>
            <a:r>
              <a:rPr lang="en-US" altLang="ko-KR" sz="3600" dirty="0"/>
              <a:t>a</a:t>
            </a:r>
            <a:r>
              <a:rPr lang="ko-KR" altLang="en-US" sz="3600" dirty="0"/>
              <a:t>보다 크면 </a:t>
            </a:r>
            <a:r>
              <a:rPr lang="en-US" altLang="ko-KR" sz="3600" dirty="0"/>
              <a:t>) True</a:t>
            </a:r>
          </a:p>
          <a:p>
            <a:pPr marL="0" indent="0">
              <a:buNone/>
            </a:pPr>
            <a:r>
              <a:rPr lang="en-US" altLang="ko-KR" sz="3600" dirty="0"/>
              <a:t>	a &lt;=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&gt;=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크거나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3600" dirty="0"/>
              <a:t>논리연산자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&amp;&amp; b : a, b </a:t>
            </a:r>
            <a:r>
              <a:rPr lang="ko-KR" altLang="en-US" sz="3600" dirty="0"/>
              <a:t>전부가 </a:t>
            </a:r>
            <a:r>
              <a:rPr lang="en-US" altLang="ko-KR" sz="3600" dirty="0"/>
              <a:t>true </a:t>
            </a:r>
            <a:r>
              <a:rPr lang="ko-KR" altLang="en-US" sz="3600" dirty="0"/>
              <a:t>일 때만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</a:t>
            </a:r>
            <a:r>
              <a:rPr lang="ko-KR" altLang="en-US" sz="3600" dirty="0"/>
              <a:t> </a:t>
            </a:r>
            <a:r>
              <a:rPr lang="en-US" altLang="ko-KR" sz="3600" dirty="0"/>
              <a:t>|| b : a, b </a:t>
            </a:r>
            <a:r>
              <a:rPr lang="ko-KR" altLang="en-US" sz="3600" dirty="0"/>
              <a:t>둘 중 하나만 </a:t>
            </a:r>
            <a:r>
              <a:rPr lang="en-US" altLang="ko-KR" sz="3600" dirty="0"/>
              <a:t>true </a:t>
            </a:r>
            <a:r>
              <a:rPr lang="ko-KR" altLang="en-US" sz="3600" dirty="0"/>
              <a:t>면 </a:t>
            </a:r>
            <a:r>
              <a:rPr lang="en-US" altLang="ko-KR" sz="3600" dirty="0"/>
              <a:t>true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07949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69CA8B3-5542-581F-CBD7-F8B5F0DF5A6F}"/>
              </a:ext>
            </a:extLst>
          </p:cNvPr>
          <p:cNvSpPr txBox="1">
            <a:spLocks/>
          </p:cNvSpPr>
          <p:nvPr/>
        </p:nvSpPr>
        <p:spPr>
          <a:xfrm>
            <a:off x="749774" y="1500012"/>
            <a:ext cx="7213126" cy="37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1dl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거짓이라면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A3082D-ABA7-BF5E-FB87-3B993460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675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871A57-F2F4-F052-F026-BFE7E1855F06}"/>
              </a:ext>
            </a:extLst>
          </p:cNvPr>
          <p:cNvSpPr txBox="1"/>
          <p:nvPr/>
        </p:nvSpPr>
        <p:spPr>
          <a:xfrm>
            <a:off x="391886" y="475011"/>
            <a:ext cx="60960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BADGES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.badges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89532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2843061-AC12-A930-E35F-F6CC4527D791}"/>
              </a:ext>
            </a:extLst>
          </p:cNvPr>
          <p:cNvSpPr txBox="1">
            <a:spLocks/>
          </p:cNvSpPr>
          <p:nvPr/>
        </p:nvSpPr>
        <p:spPr>
          <a:xfrm>
            <a:off x="782756" y="1513479"/>
            <a:ext cx="8607188" cy="432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과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모두 참이 아닐 때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F9B4607-299B-AA71-9CC9-388F6D21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 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3072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9957D4F-3D49-5BAD-9A5C-F0F8EB3C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102" y="1328391"/>
            <a:ext cx="5811673" cy="542483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1</a:t>
            </a:r>
            <a:r>
              <a:rPr lang="ko-KR" altLang="en-US" sz="3200" dirty="0"/>
              <a:t> </a:t>
            </a:r>
            <a:r>
              <a:rPr lang="en-US" altLang="ko-KR" sz="3200" dirty="0"/>
              <a:t>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2 )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endParaRPr lang="en-US" altLang="ko-KR" sz="32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 else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r>
              <a:rPr lang="en-US" altLang="ko-KR" sz="3200" dirty="0"/>
              <a:t>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}</a:t>
            </a:r>
            <a:endParaRPr lang="ko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7959520-F293-B197-20CA-B22932E6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46570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FFF41-6B5F-0F34-6EE9-FF6A61FE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20" y="601885"/>
            <a:ext cx="7211959" cy="56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680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1A9C2B-91F4-8ECA-9458-CD989BAC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83" y="974087"/>
            <a:ext cx="6779434" cy="4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715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Switch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270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885E75-4ADD-C470-C8C0-12F1A4695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59" y="713243"/>
            <a:ext cx="9339156" cy="58875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switch ( </a:t>
            </a:r>
            <a:r>
              <a:rPr lang="ko-KR" altLang="en-US" sz="3600" dirty="0"/>
              <a:t>변수 </a:t>
            </a:r>
            <a:r>
              <a:rPr lang="en-US" altLang="ko-KR" sz="3600" dirty="0"/>
              <a:t>) {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1: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1</a:t>
            </a:r>
            <a:r>
              <a:rPr lang="ko-KR" altLang="en-US" sz="3600" dirty="0">
                <a:solidFill>
                  <a:srgbClr val="00B050"/>
                </a:solidFill>
              </a:rPr>
              <a:t>이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2: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2</a:t>
            </a:r>
            <a:r>
              <a:rPr lang="ko-KR" altLang="en-US" sz="3600" dirty="0">
                <a:solidFill>
                  <a:srgbClr val="00B050"/>
                </a:solidFill>
              </a:rPr>
              <a:t>가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default: 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rgbClr val="00B050"/>
                </a:solidFill>
              </a:rPr>
              <a:t>		//</a:t>
            </a:r>
            <a:r>
              <a:rPr lang="ko-KR" altLang="en-US" sz="3600" dirty="0">
                <a:solidFill>
                  <a:srgbClr val="00B050"/>
                </a:solidFill>
              </a:rPr>
              <a:t>일치하는 값이 없을 때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}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74671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E68A4-89C2-9D59-88E4-EC8AD7DF84DA}"/>
              </a:ext>
            </a:extLst>
          </p:cNvPr>
          <p:cNvSpPr txBox="1"/>
          <p:nvPr/>
        </p:nvSpPr>
        <p:spPr>
          <a:xfrm>
            <a:off x="614616" y="474344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Switch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E24B0-3DEC-974E-3613-0EDF028B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11" y="2897967"/>
            <a:ext cx="2486784" cy="10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58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97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3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항 연산자</a:t>
            </a:r>
          </a:p>
        </p:txBody>
      </p:sp>
    </p:spTree>
    <p:extLst>
      <p:ext uri="{BB962C8B-B14F-4D97-AF65-F5344CB8AC3E}">
        <p14:creationId xmlns:p14="http://schemas.microsoft.com/office/powerpoint/2010/main" val="21466473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간단하게</a:t>
            </a:r>
            <a:r>
              <a:rPr lang="ko-KR" altLang="en-US" dirty="0"/>
              <a:t> 표현하는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9EF4F-6447-87DB-4F2B-E8C62457F43C}"/>
              </a:ext>
            </a:extLst>
          </p:cNvPr>
          <p:cNvSpPr txBox="1"/>
          <p:nvPr/>
        </p:nvSpPr>
        <p:spPr>
          <a:xfrm>
            <a:off x="510987" y="3059490"/>
            <a:ext cx="105094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항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조건식 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r>
              <a:rPr lang="en-US" altLang="ko-KR" dirty="0"/>
              <a:t> </a:t>
            </a:r>
            <a:r>
              <a:rPr lang="ko-KR" altLang="en-US" dirty="0"/>
              <a:t>조건이 참인 경우 실행 </a:t>
            </a:r>
            <a:r>
              <a:rPr lang="en-US" altLang="ko-KR" dirty="0">
                <a:solidFill>
                  <a:schemeClr val="accent2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조건이 거짓인 경우 실행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한 줄로 간단히 표현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31400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If</a:t>
            </a:r>
            <a:r>
              <a:rPr lang="ko-KR" altLang="en-US" dirty="0"/>
              <a:t> 문을 이용해서 오늘 요일을 </a:t>
            </a:r>
            <a:r>
              <a:rPr lang="en-US" altLang="ko-KR" dirty="0"/>
              <a:t>alert </a:t>
            </a:r>
            <a:r>
              <a:rPr lang="ko-KR" altLang="en-US" dirty="0"/>
              <a:t>으로 출력하는 프로그램 작성</a:t>
            </a:r>
            <a:endParaRPr lang="en-US" altLang="ko-KR" dirty="0"/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오늘의 날짜 얻는 방법 </a:t>
            </a:r>
            <a:r>
              <a:rPr lang="en-US" altLang="ko-KR" dirty="0"/>
              <a:t>: new Date().</a:t>
            </a:r>
            <a:r>
              <a:rPr lang="en-US" altLang="ko-KR" dirty="0" err="1"/>
              <a:t>getDay</a:t>
            </a:r>
            <a:r>
              <a:rPr lang="en-US" altLang="ko-KR" dirty="0"/>
              <a:t>(); </a:t>
            </a:r>
            <a:r>
              <a:rPr lang="ko-KR" altLang="en-US" dirty="0"/>
              <a:t>를 사용하면 오늘의 요일을 숫자로 받을 수 있다</a:t>
            </a:r>
            <a:endParaRPr lang="en-US" altLang="ko-KR" dirty="0"/>
          </a:p>
          <a:p>
            <a:pPr lvl="1"/>
            <a:r>
              <a:rPr lang="en-US" altLang="ko-KR" dirty="0"/>
              <a:t>0 : </a:t>
            </a:r>
            <a:r>
              <a:rPr lang="ko-KR" altLang="en-US" dirty="0"/>
              <a:t>일요일 </a:t>
            </a:r>
            <a:r>
              <a:rPr lang="en-US" altLang="ko-KR" dirty="0"/>
              <a:t>/ 1 : </a:t>
            </a:r>
            <a:r>
              <a:rPr lang="ko-KR" altLang="en-US" dirty="0"/>
              <a:t>월요일 </a:t>
            </a:r>
            <a:r>
              <a:rPr lang="en-US" altLang="ko-KR" dirty="0"/>
              <a:t>/ 2 : </a:t>
            </a:r>
            <a:r>
              <a:rPr lang="ko-KR" altLang="en-US" dirty="0"/>
              <a:t>화요일 </a:t>
            </a:r>
            <a:r>
              <a:rPr lang="en-US" altLang="ko-KR" dirty="0"/>
              <a:t>/ 3 : </a:t>
            </a:r>
            <a:r>
              <a:rPr lang="ko-KR" altLang="en-US" dirty="0"/>
              <a:t>수요일 </a:t>
            </a:r>
            <a:r>
              <a:rPr lang="en-US" altLang="ko-KR" dirty="0"/>
              <a:t>/ 4 : </a:t>
            </a:r>
            <a:r>
              <a:rPr lang="ko-KR" altLang="en-US" dirty="0"/>
              <a:t>목요일 </a:t>
            </a:r>
            <a:r>
              <a:rPr lang="en-US" altLang="ko-KR" dirty="0"/>
              <a:t>/ 5 : </a:t>
            </a:r>
            <a:r>
              <a:rPr lang="ko-KR" altLang="en-US" dirty="0"/>
              <a:t>금요일 </a:t>
            </a:r>
            <a:r>
              <a:rPr lang="en-US" altLang="ko-KR" dirty="0"/>
              <a:t>/  6 : </a:t>
            </a:r>
            <a:r>
              <a:rPr lang="ko-KR" altLang="en-US" dirty="0"/>
              <a:t>토요일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042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Visual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0482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For,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461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for(</a:t>
            </a:r>
            <a:r>
              <a:rPr lang="ko-KR" altLang="en-US" dirty="0"/>
              <a:t>초기 상태 설정</a:t>
            </a:r>
            <a:r>
              <a:rPr lang="en-US" altLang="ko-KR" dirty="0"/>
              <a:t>; </a:t>
            </a:r>
            <a:r>
              <a:rPr lang="ko-KR" altLang="en-US" dirty="0"/>
              <a:t>조건문</a:t>
            </a:r>
            <a:r>
              <a:rPr lang="en-US" altLang="ko-KR" dirty="0"/>
              <a:t>; </a:t>
            </a:r>
            <a:r>
              <a:rPr lang="ko-KR" altLang="en-US" dirty="0" err="1"/>
              <a:t>증감문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63F17-AE9E-B467-51FF-7DACAE633AA9}"/>
              </a:ext>
            </a:extLst>
          </p:cNvPr>
          <p:cNvSpPr txBox="1"/>
          <p:nvPr/>
        </p:nvSpPr>
        <p:spPr>
          <a:xfrm>
            <a:off x="510988" y="3861911"/>
            <a:ext cx="674706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1A3E-819C-7749-B4D2-387D52A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71" y="3861911"/>
            <a:ext cx="2786204" cy="27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FA6619-95CA-F838-A894-9E782CBF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5" y="844072"/>
            <a:ext cx="4621169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255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while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while(</a:t>
            </a:r>
            <a:r>
              <a:rPr lang="ko-KR" altLang="en-US" dirty="0"/>
              <a:t>조건문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r>
              <a:rPr lang="en-US" altLang="ko-KR" dirty="0"/>
              <a:t>(</a:t>
            </a:r>
            <a:r>
              <a:rPr lang="ko-KR" altLang="en-US" dirty="0"/>
              <a:t>명령문</a:t>
            </a:r>
            <a:r>
              <a:rPr lang="en-US" altLang="ko-KR" dirty="0"/>
              <a:t>)	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For </a:t>
            </a:r>
            <a:r>
              <a:rPr lang="ko-KR" altLang="en-US" dirty="0"/>
              <a:t>문과는 달리 조건을 변경하는 구문이 기본적으로 포함이 되어 있지 않기 때문에 무한 루프의 가능성이 농후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주의하여 사용 필요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11078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E6412-FF2F-E1DD-CA66-B6D0F6C5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87" y="387767"/>
            <a:ext cx="2771937" cy="4748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A4F6-0A28-9D38-29A7-17C14D53B100}"/>
              </a:ext>
            </a:extLst>
          </p:cNvPr>
          <p:cNvSpPr txBox="1"/>
          <p:nvPr/>
        </p:nvSpPr>
        <p:spPr>
          <a:xfrm>
            <a:off x="561974" y="387767"/>
            <a:ext cx="719137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사용하지 않고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break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절을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12832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구구단을 반복문을 이용해서 </a:t>
            </a:r>
            <a:r>
              <a:rPr lang="en-US" altLang="ko-KR" dirty="0"/>
              <a:t>console.log </a:t>
            </a:r>
            <a:r>
              <a:rPr lang="ko-KR" altLang="en-US" dirty="0"/>
              <a:t>로 출력해 보자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변수를 </a:t>
            </a:r>
            <a:r>
              <a:rPr lang="en-US" altLang="ko-KR" dirty="0"/>
              <a:t>console.log</a:t>
            </a:r>
            <a:r>
              <a:rPr lang="ko-KR" altLang="en-US" dirty="0"/>
              <a:t> 로 출력하는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콤마</a:t>
            </a:r>
            <a:r>
              <a:rPr lang="en-US" altLang="ko-KR" dirty="0"/>
              <a:t>”</a:t>
            </a:r>
            <a:r>
              <a:rPr lang="ko-KR" altLang="en-US" dirty="0"/>
              <a:t>를 사용하면 각각의 변수의 데이터 타입을 지키면서 출력</a:t>
            </a:r>
            <a:endParaRPr lang="en-US" altLang="ko-KR" dirty="0"/>
          </a:p>
          <a:p>
            <a:r>
              <a:rPr lang="en-US" altLang="ko-KR" dirty="0"/>
              <a:t>“+” </a:t>
            </a:r>
            <a:r>
              <a:rPr lang="ko-KR" altLang="en-US" dirty="0"/>
              <a:t>를 사용하면 숫자를 자동으로 문자로 변경 후</a:t>
            </a:r>
            <a:r>
              <a:rPr lang="en-US" altLang="ko-KR" dirty="0"/>
              <a:t>,</a:t>
            </a:r>
            <a:r>
              <a:rPr lang="ko-KR" altLang="en-US" dirty="0"/>
              <a:t> 문자열로 더하여 출력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A4B6E-3B95-23AB-76A8-62D64CB9F194}"/>
              </a:ext>
            </a:extLst>
          </p:cNvPr>
          <p:cNvSpPr txBox="1"/>
          <p:nvPr/>
        </p:nvSpPr>
        <p:spPr>
          <a:xfrm>
            <a:off x="838200" y="29673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숫자는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EE0A0C-56CE-6221-B5E6-AC471CFD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21" y="2967335"/>
            <a:ext cx="274991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71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 ~ 100</a:t>
            </a:r>
            <a:r>
              <a:rPr lang="ko-KR" altLang="en-US" dirty="0"/>
              <a:t>의 숫자 중에서 </a:t>
            </a:r>
            <a:r>
              <a:rPr lang="en-US" altLang="ko-KR" dirty="0"/>
              <a:t>2 </a:t>
            </a:r>
            <a:r>
              <a:rPr lang="ko-KR" altLang="en-US" dirty="0"/>
              <a:t>또는 </a:t>
            </a:r>
            <a:r>
              <a:rPr lang="en-US" altLang="ko-KR" dirty="0"/>
              <a:t>5</a:t>
            </a:r>
            <a:r>
              <a:rPr lang="ko-KR" altLang="en-US" dirty="0"/>
              <a:t>의 배수 총합 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나머지 연산자 </a:t>
            </a:r>
            <a:r>
              <a:rPr lang="en-US" altLang="ko-KR" dirty="0"/>
              <a:t>%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5 % 3 </a:t>
            </a:r>
            <a:r>
              <a:rPr lang="en-US" altLang="ko-KR" dirty="0">
                <a:sym typeface="Wingdings" panose="05000000000000000000" pitchFamily="2" charset="2"/>
              </a:rPr>
              <a:t> 2 (5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으로 나눈 나머지인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의 값을 반환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95574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503460-3591-A12F-8491-367324E7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619"/>
            <a:ext cx="12192000" cy="50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057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77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79208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Notice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54648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21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제일 첫번째 요소를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793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59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2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26942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65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10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59ACB6-C3F1-4631-D752-D1ADD659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98"/>
            <a:ext cx="12192000" cy="6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00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81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6764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</a:t>
            </a:r>
            <a:r>
              <a:rPr lang="en-US" altLang="ko-KR" dirty="0"/>
              <a:t>(</a:t>
            </a:r>
            <a:r>
              <a:rPr lang="ko-KR" altLang="en-US" dirty="0"/>
              <a:t>아무 요소나 가능</a:t>
            </a:r>
            <a:r>
              <a:rPr lang="en-US" altLang="ko-KR" dirty="0"/>
              <a:t>)</a:t>
            </a:r>
            <a:r>
              <a:rPr lang="ko-KR" altLang="en-US" dirty="0"/>
              <a:t> 하나 만들기</a:t>
            </a:r>
            <a:endParaRPr lang="en-US" altLang="ko-KR" dirty="0"/>
          </a:p>
          <a:p>
            <a:r>
              <a:rPr lang="en-US" altLang="ko-KR" dirty="0"/>
              <a:t>100 </a:t>
            </a:r>
            <a:r>
              <a:rPr lang="ko-KR" altLang="en-US" dirty="0"/>
              <a:t>개의 </a:t>
            </a:r>
            <a:r>
              <a:rPr lang="en-US" altLang="ko-KR" dirty="0"/>
              <a:t>box 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 </a:t>
            </a:r>
            <a:r>
              <a:rPr lang="ko-KR" altLang="en-US" dirty="0" err="1"/>
              <a:t>열번째</a:t>
            </a:r>
            <a:r>
              <a:rPr lang="ko-KR" altLang="en-US" dirty="0"/>
              <a:t> 박스 색상이 다르게 만들기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개를 기준으로 색상이 반복 되도록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757864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23016C-D21E-1629-0B5F-A99764068760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Reward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69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32D1E-E6E4-A30E-C9AE-23948F13713D}"/>
              </a:ext>
            </a:extLst>
          </p:cNvPr>
          <p:cNvSpPr txBox="1"/>
          <p:nvPr/>
        </p:nvSpPr>
        <p:spPr>
          <a:xfrm>
            <a:off x="3057527" y="521856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https://radiant-maamoul-80f681.netlify.app/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D399C4-2A42-3774-7051-8EB52B15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1307656"/>
            <a:ext cx="10993384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64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978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C4CADA1-65FE-1B33-6B55-BC91F1058F53}"/>
              </a:ext>
            </a:extLst>
          </p:cNvPr>
          <p:cNvSpPr txBox="1"/>
          <p:nvPr/>
        </p:nvSpPr>
        <p:spPr>
          <a:xfrm>
            <a:off x="0" y="34851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비쥬얼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FF9D1-9FC7-7733-E6C4-9B602D29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77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28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196901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947482-21A1-5CA5-0A4F-45C87D3DFA6B}"/>
              </a:ext>
            </a:extLst>
          </p:cNvPr>
          <p:cNvSpPr txBox="1"/>
          <p:nvPr/>
        </p:nvSpPr>
        <p:spPr>
          <a:xfrm>
            <a:off x="304800" y="986641"/>
            <a:ext cx="115824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ELSALVADOR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"./images/elsalvador_item.png"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"ELSALVADOR"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__item"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__contents"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"./images/elsalvador_text.png"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img_text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--brown"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7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선언하기</a:t>
            </a:r>
          </a:p>
        </p:txBody>
      </p:sp>
    </p:spTree>
    <p:extLst>
      <p:ext uri="{BB962C8B-B14F-4D97-AF65-F5344CB8AC3E}">
        <p14:creationId xmlns:p14="http://schemas.microsoft.com/office/powerpoint/2010/main" val="3850572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Elsalvador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백그라운드 지정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백그라운드 지정</a:t>
            </a:r>
            <a:endParaRPr lang="en-US" altLang="ko-KR" dirty="0"/>
          </a:p>
          <a:p>
            <a:pPr lvl="1"/>
            <a:r>
              <a:rPr lang="ko-KR" altLang="en-US" dirty="0"/>
              <a:t>이미지가 있으니 부르면 </a:t>
            </a:r>
            <a:r>
              <a:rPr lang="ko-KR" altLang="en-US" dirty="0" err="1"/>
              <a:t>땡이겠죠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이미지 </a:t>
            </a:r>
            <a:r>
              <a:rPr lang="en-US" altLang="ko-KR" dirty="0"/>
              <a:t>&amp; </a:t>
            </a:r>
            <a:r>
              <a:rPr lang="ko-KR" altLang="en-US" dirty="0"/>
              <a:t>백그라운드 이미지 구별 방법</a:t>
            </a:r>
            <a:endParaRPr lang="en-US" altLang="ko-KR" dirty="0"/>
          </a:p>
          <a:p>
            <a:r>
              <a:rPr lang="ko-KR" altLang="en-US" dirty="0"/>
              <a:t>일단 기본 세팅</a:t>
            </a:r>
            <a:endParaRPr lang="en-US" altLang="ko-KR" dirty="0"/>
          </a:p>
          <a:p>
            <a:pPr lvl="1"/>
            <a:r>
              <a:rPr lang="en-US" altLang="ko-KR" dirty="0"/>
              <a:t>Height:</a:t>
            </a:r>
            <a:r>
              <a:rPr lang="ko-KR" altLang="en-US" dirty="0"/>
              <a:t> </a:t>
            </a:r>
            <a:r>
              <a:rPr lang="en-US" altLang="ko-KR" dirty="0"/>
              <a:t>570px</a:t>
            </a:r>
          </a:p>
          <a:p>
            <a:pPr lvl="1"/>
            <a:r>
              <a:rPr lang="en-US" altLang="ko-KR" dirty="0"/>
              <a:t>Overflow: hidden;</a:t>
            </a:r>
          </a:p>
          <a:p>
            <a:pPr lvl="1"/>
            <a:r>
              <a:rPr lang="en-US" altLang="ko-KR" dirty="0" err="1"/>
              <a:t>Postion</a:t>
            </a:r>
            <a:r>
              <a:rPr lang="en-US" altLang="ko-KR" dirty="0"/>
              <a:t>: relative;</a:t>
            </a:r>
          </a:p>
          <a:p>
            <a:pPr lvl="1"/>
            <a:r>
              <a:rPr lang="en-US" altLang="ko-KR" dirty="0"/>
              <a:t>Background-size:</a:t>
            </a:r>
            <a:r>
              <a:rPr lang="ko-KR" altLang="en-US" dirty="0"/>
              <a:t> </a:t>
            </a:r>
            <a:r>
              <a:rPr lang="en-US" altLang="ko-KR" dirty="0"/>
              <a:t>105%;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02F8D-2435-91B7-F4EC-76DA3A5A5FA6}"/>
              </a:ext>
            </a:extLst>
          </p:cNvPr>
          <p:cNvSpPr txBox="1"/>
          <p:nvPr/>
        </p:nvSpPr>
        <p:spPr>
          <a:xfrm>
            <a:off x="6921500" y="1547427"/>
            <a:ext cx="52705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ELSALVADOR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"../images/elsalvador_bg.jpg"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105%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570px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104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이미지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F620BC-CA1A-C65F-5788-E7C3F53B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658"/>
            <a:ext cx="12192000" cy="36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16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이미지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FDADE-766D-D9A1-1C58-8763EC72A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스타벅스 페이지를 참고해서 이미지 크기 및 위치를 정해 주세요</a:t>
            </a:r>
            <a:r>
              <a:rPr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39ABE8-E4DF-9DE4-4241-07F2D33F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6489"/>
            <a:ext cx="7028003" cy="4408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9AC61-CBC5-7835-D677-77119306D46E}"/>
              </a:ext>
            </a:extLst>
          </p:cNvPr>
          <p:cNvSpPr txBox="1"/>
          <p:nvPr/>
        </p:nvSpPr>
        <p:spPr>
          <a:xfrm>
            <a:off x="8089900" y="2246489"/>
            <a:ext cx="3985986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--brown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brown:hover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#633510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2858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Elsalvador</a:t>
            </a:r>
            <a:r>
              <a:rPr lang="en-US" altLang="ko-KR" dirty="0">
                <a:solidFill>
                  <a:schemeClr val="accent2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애니메이션 주기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transform: translate() </a:t>
            </a:r>
            <a:r>
              <a:rPr lang="ko-KR" altLang="en-US" dirty="0">
                <a:sym typeface="Wingdings" panose="05000000000000000000" pitchFamily="2" charset="2"/>
              </a:rPr>
              <a:t>를 이용하여 애니메이션 효과 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JS</a:t>
            </a:r>
            <a:r>
              <a:rPr lang="ko-KR" altLang="en-US" dirty="0">
                <a:sym typeface="Wingdings" panose="05000000000000000000" pitchFamily="2" charset="2"/>
              </a:rPr>
              <a:t>로 구현 하지만 일단 </a:t>
            </a:r>
            <a:r>
              <a:rPr lang="en-US" altLang="ko-KR" dirty="0">
                <a:sym typeface="Wingdings" panose="05000000000000000000" pitchFamily="2" charset="2"/>
              </a:rPr>
              <a:t>active </a:t>
            </a:r>
            <a:r>
              <a:rPr lang="ko-KR" altLang="en-US" dirty="0">
                <a:sym typeface="Wingdings" panose="05000000000000000000" pitchFamily="2" charset="2"/>
              </a:rPr>
              <a:t>를 사용해서 구현해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좀 더 편하게 구현하는 방법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이미지를 밖에 두고 </a:t>
            </a:r>
            <a:r>
              <a:rPr lang="en-US" altLang="ko-KR" dirty="0">
                <a:sym typeface="Wingdings" panose="05000000000000000000" pitchFamily="2" charset="2"/>
              </a:rPr>
              <a:t>translate() </a:t>
            </a:r>
            <a:r>
              <a:rPr lang="ko-KR" altLang="en-US" dirty="0">
                <a:sym typeface="Wingdings" panose="05000000000000000000" pitchFamily="2" charset="2"/>
              </a:rPr>
              <a:t>로 이동 시키는 방법 </a:t>
            </a:r>
            <a:r>
              <a:rPr lang="en-US" altLang="ko-KR" dirty="0">
                <a:sym typeface="Wingdings" panose="05000000000000000000" pitchFamily="2" charset="2"/>
              </a:rPr>
              <a:t> 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이미지를 원래 위치에 두고 </a:t>
            </a:r>
            <a:r>
              <a:rPr lang="en-US" altLang="ko-KR" dirty="0">
                <a:sym typeface="Wingdings" panose="05000000000000000000" pitchFamily="2" charset="2"/>
              </a:rPr>
              <a:t>translate() </a:t>
            </a:r>
            <a:r>
              <a:rPr lang="ko-KR" altLang="en-US" dirty="0">
                <a:sym typeface="Wingdings" panose="05000000000000000000" pitchFamily="2" charset="2"/>
              </a:rPr>
              <a:t>로 밖으로 이동 시킨 다음 </a:t>
            </a:r>
            <a:r>
              <a:rPr lang="en-US" altLang="ko-KR" dirty="0">
                <a:sym typeface="Wingdings" panose="05000000000000000000" pitchFamily="2" charset="2"/>
              </a:rPr>
              <a:t> active</a:t>
            </a:r>
            <a:r>
              <a:rPr lang="ko-KR" altLang="en-US" dirty="0">
                <a:sym typeface="Wingdings" panose="05000000000000000000" pitchFamily="2" charset="2"/>
              </a:rPr>
              <a:t> 시에 </a:t>
            </a:r>
            <a:r>
              <a:rPr lang="en-US" altLang="ko-KR" dirty="0">
                <a:sym typeface="Wingdings" panose="05000000000000000000" pitchFamily="2" charset="2"/>
              </a:rPr>
              <a:t>translate(0) </a:t>
            </a:r>
            <a:r>
              <a:rPr lang="ko-KR" altLang="en-US" dirty="0">
                <a:sym typeface="Wingdings" panose="05000000000000000000" pitchFamily="2" charset="2"/>
              </a:rPr>
              <a:t>을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119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757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29E477-12AA-56D6-5185-2FF26E46AF20}"/>
              </a:ext>
            </a:extLst>
          </p:cNvPr>
          <p:cNvSpPr txBox="1"/>
          <p:nvPr/>
        </p:nvSpPr>
        <p:spPr>
          <a:xfrm>
            <a:off x="381000" y="318850"/>
            <a:ext cx="7213600" cy="53553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-700px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762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EE7DA-AF1B-9C09-23E7-9E78AF336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"/>
          <a:stretch/>
        </p:blipFill>
        <p:spPr>
          <a:xfrm>
            <a:off x="0" y="1727200"/>
            <a:ext cx="12192000" cy="25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9AAF16C-642F-D125-2FD6-287A7A07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양 옆의 요 이미지는 따로 넣어 주셔야 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675A9-2D9C-E37B-07B4-9721F9C8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7834"/>
            <a:ext cx="3448531" cy="3810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A5AA4-AD26-7252-7BBD-2250A366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266" y="2577834"/>
            <a:ext cx="3258005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48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이디오피아 구현하기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F6097-477D-82B7-C549-0C410C86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7" y="1487053"/>
            <a:ext cx="6885959" cy="4723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DD2B72-879D-2DED-6B83-D73E29E9EC5E}"/>
              </a:ext>
            </a:extLst>
          </p:cNvPr>
          <p:cNvSpPr txBox="1"/>
          <p:nvPr/>
        </p:nvSpPr>
        <p:spPr>
          <a:xfrm>
            <a:off x="7982857" y="1487053"/>
            <a:ext cx="3947885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--gold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gold:hover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#966932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147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BFFA62-BA7A-DD98-48FD-66A8FCA9A330}"/>
              </a:ext>
            </a:extLst>
          </p:cNvPr>
          <p:cNvSpPr txBox="1"/>
          <p:nvPr/>
        </p:nvSpPr>
        <p:spPr>
          <a:xfrm>
            <a:off x="444500" y="494943"/>
            <a:ext cx="8623300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ETHIOPIA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"./images/ethiopia_text.png"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"ETHIOPIA"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__contents"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"./images/ethiopia_item.png"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"ETHIOPIA"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ethiopia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__item"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--gold"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94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EB4B7-2434-0260-EF09-5EDCB5AD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49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6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829C3-0706-AC2B-9853-C0DB372A1CDC}"/>
              </a:ext>
            </a:extLst>
          </p:cNvPr>
          <p:cNvSpPr txBox="1"/>
          <p:nvPr/>
        </p:nvSpPr>
        <p:spPr>
          <a:xfrm>
            <a:off x="653142" y="1470706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white:hover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742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9A72D4-BF1D-EF8F-BA65-F25CD479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431"/>
            <a:ext cx="12192000" cy="36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4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9E420-7342-DD5E-3CD8-58E3C7097718}"/>
              </a:ext>
            </a:extLst>
          </p:cNvPr>
          <p:cNvSpPr txBox="1"/>
          <p:nvPr/>
        </p:nvSpPr>
        <p:spPr>
          <a:xfrm>
            <a:off x="682171" y="1456192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--black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black:hover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348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FIND STORE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E4AB0-E417-0295-5FB4-11273DDD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726"/>
            <a:ext cx="12192000" cy="37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8B49DF-286C-2952-5025-1D0E2403C4BD}"/>
              </a:ext>
            </a:extLst>
          </p:cNvPr>
          <p:cNvSpPr/>
          <p:nvPr/>
        </p:nvSpPr>
        <p:spPr>
          <a:xfrm>
            <a:off x="554181" y="505691"/>
            <a:ext cx="5144656" cy="584661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3F44E-54DC-2639-1350-A515C20D3EFE}"/>
              </a:ext>
            </a:extLst>
          </p:cNvPr>
          <p:cNvSpPr txBox="1"/>
          <p:nvPr/>
        </p:nvSpPr>
        <p:spPr>
          <a:xfrm>
            <a:off x="840509" y="775855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item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AD2B-E9B0-7801-7E34-A2C918D64826}"/>
              </a:ext>
            </a:extLst>
          </p:cNvPr>
          <p:cNvSpPr/>
          <p:nvPr/>
        </p:nvSpPr>
        <p:spPr>
          <a:xfrm>
            <a:off x="1004454" y="1369215"/>
            <a:ext cx="4244110" cy="9214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C51B18-4F4D-A367-E2CD-ACB7BAABB3F5}"/>
              </a:ext>
            </a:extLst>
          </p:cNvPr>
          <p:cNvSpPr/>
          <p:nvPr/>
        </p:nvSpPr>
        <p:spPr>
          <a:xfrm>
            <a:off x="1004454" y="2507595"/>
            <a:ext cx="4244110" cy="34590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2BA60-CC74-7826-5763-5AD1843664D1}"/>
              </a:ext>
            </a:extLst>
          </p:cNvPr>
          <p:cNvSpPr txBox="1"/>
          <p:nvPr/>
        </p:nvSpPr>
        <p:spPr>
          <a:xfrm>
            <a:off x="1214581" y="1599084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Item__name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BCB3DD-F7F3-08B7-8450-D6438608BD26}"/>
              </a:ext>
            </a:extLst>
          </p:cNvPr>
          <p:cNvSpPr txBox="1"/>
          <p:nvPr/>
        </p:nvSpPr>
        <p:spPr>
          <a:xfrm>
            <a:off x="1214580" y="2767484"/>
            <a:ext cx="259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Item__contents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EE7722-56C3-B5D2-EE03-3008B5EE0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485"/>
          <a:stretch/>
        </p:blipFill>
        <p:spPr>
          <a:xfrm>
            <a:off x="6289964" y="775855"/>
            <a:ext cx="5061527" cy="316514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71ED03E-895F-47AF-1B52-C8174DABBAF0}"/>
              </a:ext>
            </a:extLst>
          </p:cNvPr>
          <p:cNvCxnSpPr>
            <a:stCxn id="6" idx="3"/>
          </p:cNvCxnSpPr>
          <p:nvPr/>
        </p:nvCxnSpPr>
        <p:spPr>
          <a:xfrm flipV="1">
            <a:off x="5248564" y="1496291"/>
            <a:ext cx="3793836" cy="333626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CB70776-825D-11D3-8FAD-461ED1A45B06}"/>
              </a:ext>
            </a:extLst>
          </p:cNvPr>
          <p:cNvCxnSpPr>
            <a:cxnSpLocks/>
          </p:cNvCxnSpPr>
          <p:nvPr/>
        </p:nvCxnSpPr>
        <p:spPr>
          <a:xfrm flipV="1">
            <a:off x="5248564" y="2417695"/>
            <a:ext cx="1327727" cy="574887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2C8E193-CE8E-1A17-1A9B-EC8467794F40}"/>
              </a:ext>
            </a:extLst>
          </p:cNvPr>
          <p:cNvSpPr/>
          <p:nvPr/>
        </p:nvSpPr>
        <p:spPr>
          <a:xfrm>
            <a:off x="1321954" y="3522635"/>
            <a:ext cx="3647209" cy="209684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74096-71BE-983A-D8B3-F467FE3735D9}"/>
              </a:ext>
            </a:extLst>
          </p:cNvPr>
          <p:cNvSpPr txBox="1"/>
          <p:nvPr/>
        </p:nvSpPr>
        <p:spPr>
          <a:xfrm>
            <a:off x="1514765" y="3688889"/>
            <a:ext cx="2856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Item__contents__menu</a:t>
            </a:r>
            <a:endParaRPr lang="ko-KR" altLang="en-US" sz="24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E5C8F88-B915-3388-0496-0B1D1D3C57B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969163" y="2878397"/>
            <a:ext cx="2253676" cy="1692663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316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026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EBE4C-B442-50E2-ED80-650179D4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325563"/>
            <a:ext cx="1196507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428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B38FD5-533D-8BD3-3DD5-DB9697ABED4D}"/>
              </a:ext>
            </a:extLst>
          </p:cNvPr>
          <p:cNvSpPr txBox="1"/>
          <p:nvPr/>
        </p:nvSpPr>
        <p:spPr>
          <a:xfrm>
            <a:off x="275771" y="197346"/>
            <a:ext cx="10421258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MENU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한눈에 보기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사명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소개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국내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세계의 스타벅스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글로벌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"right"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"./images/footer_logo.png"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 LOGO"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87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menu </a:t>
            </a:r>
            <a:r>
              <a:rPr lang="ko-KR" altLang="en-US" dirty="0"/>
              <a:t>구현하기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FE0D9D8-6985-EFF6-1636-9820CF9F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/>
              <a:t>Flex </a:t>
            </a:r>
            <a:r>
              <a:rPr lang="ko-KR" altLang="en-US"/>
              <a:t>를 사용해서 메뉴 파트</a:t>
            </a:r>
            <a:r>
              <a:rPr lang="en-US" altLang="ko-KR"/>
              <a:t>(left)</a:t>
            </a:r>
            <a:r>
              <a:rPr lang="ko-KR" altLang="en-US"/>
              <a:t>와 로고 파트</a:t>
            </a:r>
            <a:r>
              <a:rPr lang="en-US" altLang="ko-KR"/>
              <a:t>(right)</a:t>
            </a:r>
            <a:r>
              <a:rPr lang="ko-KR" altLang="en-US"/>
              <a:t> 나누기</a:t>
            </a:r>
            <a:endParaRPr lang="en-US" altLang="ko-KR"/>
          </a:p>
          <a:p>
            <a:r>
              <a:rPr lang="ko-KR" altLang="en-US"/>
              <a:t>메뉴 파트는 넓이를 </a:t>
            </a:r>
            <a:r>
              <a:rPr lang="en-US" altLang="ko-KR"/>
              <a:t>90%, </a:t>
            </a:r>
            <a:r>
              <a:rPr lang="ko-KR" altLang="en-US"/>
              <a:t>로고 파트는 </a:t>
            </a:r>
            <a:r>
              <a:rPr lang="en-US" altLang="ko-KR"/>
              <a:t>10%</a:t>
            </a:r>
            <a:r>
              <a:rPr lang="ko-KR" altLang="en-US"/>
              <a:t>로 부여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3202A-182F-4399-63A1-4D4FDB0CBDFB}"/>
              </a:ext>
            </a:extLst>
          </p:cNvPr>
          <p:cNvSpPr txBox="1"/>
          <p:nvPr/>
        </p:nvSpPr>
        <p:spPr>
          <a:xfrm>
            <a:off x="740229" y="3105780"/>
            <a:ext cx="60960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 FOOTER MENU */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845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3788229"/>
            <a:ext cx="10830017" cy="2772370"/>
          </a:xfrm>
        </p:spPr>
        <p:txBody>
          <a:bodyPr>
            <a:normAutofit/>
          </a:bodyPr>
          <a:lstStyle/>
          <a:p>
            <a:r>
              <a:rPr lang="en-US" altLang="ko-KR" dirty="0"/>
              <a:t>.menu</a:t>
            </a:r>
            <a:r>
              <a:rPr lang="ko-KR" altLang="en-US" dirty="0"/>
              <a:t> 의 </a:t>
            </a:r>
            <a:r>
              <a:rPr lang="en-US" altLang="ko-KR" dirty="0"/>
              <a:t>li </a:t>
            </a:r>
            <a:r>
              <a:rPr lang="ko-KR" altLang="en-US" dirty="0"/>
              <a:t>크기를 </a:t>
            </a:r>
            <a:r>
              <a:rPr lang="en-US" altLang="ko-KR" dirty="0"/>
              <a:t>20%</a:t>
            </a:r>
            <a:r>
              <a:rPr lang="ko-KR" altLang="en-US" dirty="0"/>
              <a:t>으로 부여하여 </a:t>
            </a:r>
            <a:r>
              <a:rPr lang="en-US" altLang="ko-KR" dirty="0"/>
              <a:t>left 90% </a:t>
            </a:r>
            <a:r>
              <a:rPr lang="ko-KR" altLang="en-US" dirty="0"/>
              <a:t>공간을 </a:t>
            </a:r>
            <a:r>
              <a:rPr lang="en-US" altLang="ko-KR" dirty="0"/>
              <a:t>1/5</a:t>
            </a:r>
            <a:r>
              <a:rPr lang="ko-KR" altLang="en-US" dirty="0"/>
              <a:t>로 분리하여 적용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9C053F7B-B82A-2A50-CFC0-62F05816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FOOTER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BB3774-D005-978A-EED3-2D989C72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1348694"/>
            <a:ext cx="1113627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48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Sub-Menu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052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sub_menu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5F72B1-EF98-4E37-3F5E-5DCBE443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9" y="1325563"/>
            <a:ext cx="10193173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1B4997-D371-157F-82D1-10F5A2269AC0}"/>
              </a:ext>
            </a:extLst>
          </p:cNvPr>
          <p:cNvSpPr txBox="1"/>
          <p:nvPr/>
        </p:nvSpPr>
        <p:spPr>
          <a:xfrm>
            <a:off x="772369" y="2087463"/>
            <a:ext cx="9739086" cy="47705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footer__sub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-menu"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개인정보처리방침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영상정보처리기기 운영관리 방침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홈페이지 이용약관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위치정보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카드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비회원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 이용약관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"contour"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윤리경영 핫라인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67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4788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FOOTER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button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980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button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6" y="2551837"/>
            <a:ext cx="9144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BTN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찾아오시는 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신규입점제의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사이트 맵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37C654-BF4B-6137-2F12-96FC9E4D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481435"/>
            <a:ext cx="5188813" cy="6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9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E1A993-423C-22FA-01D3-49C9486B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7" y="1730122"/>
            <a:ext cx="8878539" cy="3600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CB9583-831E-B9A0-E6E2-BF65C450B405}"/>
              </a:ext>
            </a:extLst>
          </p:cNvPr>
          <p:cNvSpPr txBox="1"/>
          <p:nvPr/>
        </p:nvSpPr>
        <p:spPr>
          <a:xfrm>
            <a:off x="317457" y="328182"/>
            <a:ext cx="60960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5090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en-US" altLang="ko-KR" dirty="0" err="1"/>
              <a:t>copylight</a:t>
            </a:r>
            <a:r>
              <a:rPr lang="en-US" altLang="ko-KR" dirty="0"/>
              <a:t>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A7970-FAA5-A2A6-E3CF-1F14DC41527B}"/>
              </a:ext>
            </a:extLst>
          </p:cNvPr>
          <p:cNvSpPr txBox="1"/>
          <p:nvPr/>
        </p:nvSpPr>
        <p:spPr>
          <a:xfrm>
            <a:off x="625255" y="2551837"/>
            <a:ext cx="10812001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FOOTER COPYLIGHT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"footer__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copylight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Cloned by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from Starbucks Korea, ⓒ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2023 Starbucks Coffee Company. All Rights Reserved.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A66C0-9D9D-9673-513B-2A0C67D9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5" y="1660402"/>
            <a:ext cx="601111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06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28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지금이순간(조승우,김연우,홍광호,김범수 원곡)듣기/가사/합창/노래방(MR)/지킬과 하이드 : 네이버 블로그">
            <a:extLst>
              <a:ext uri="{FF2B5EF4-FFF2-40B4-BE49-F238E27FC236}">
                <a16:creationId xmlns:a16="http://schemas.microsoft.com/office/drawing/2014/main" id="{B244B5BB-ABEE-1B3E-46AD-F03EE05F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255" y="815264"/>
            <a:ext cx="7855489" cy="522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659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바스크립트(JavaScript) 공부하자">
            <a:extLst>
              <a:ext uri="{FF2B5EF4-FFF2-40B4-BE49-F238E27FC236}">
                <a16:creationId xmlns:a16="http://schemas.microsoft.com/office/drawing/2014/main" id="{4E0EC607-0D88-E8E5-40F2-5CFA25C5C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55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16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javascript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90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건물의 뼈대가 되는 건축물의 구조 종류와 특징 : 네이버 블로그">
            <a:extLst>
              <a:ext uri="{FF2B5EF4-FFF2-40B4-BE49-F238E27FC236}">
                <a16:creationId xmlns:a16="http://schemas.microsoft.com/office/drawing/2014/main" id="{37845B58-1CD2-A9A0-B349-64C75E3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90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이사, 입주 청소 비용은 얼마인가요? - 숨고, 숨은고수">
            <a:extLst>
              <a:ext uri="{FF2B5EF4-FFF2-40B4-BE49-F238E27FC236}">
                <a16:creationId xmlns:a16="http://schemas.microsoft.com/office/drawing/2014/main" id="{BAC4C65A-B2D1-DEA8-6651-AF04CE3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333500"/>
            <a:ext cx="69056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40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전기배선공사 평균가격은 얼마일까요?">
            <a:extLst>
              <a:ext uri="{FF2B5EF4-FFF2-40B4-BE49-F238E27FC236}">
                <a16:creationId xmlns:a16="http://schemas.microsoft.com/office/drawing/2014/main" id="{30A27A39-D816-C1A2-5266-BBA6447B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5" y="527622"/>
            <a:ext cx="4652693" cy="31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김포시 배수설비공사 및 우수 공사">
            <a:extLst>
              <a:ext uri="{FF2B5EF4-FFF2-40B4-BE49-F238E27FC236}">
                <a16:creationId xmlns:a16="http://schemas.microsoft.com/office/drawing/2014/main" id="{7FA2EBD0-1E5A-9015-9350-BEFEDD31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72" y="2675648"/>
            <a:ext cx="6309063" cy="35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C6F3F9CC-EA4E-12FE-547A-A382FB93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31" y="392783"/>
            <a:ext cx="1881672" cy="18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3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ithout – Liberal Dictionary">
            <a:extLst>
              <a:ext uri="{FF2B5EF4-FFF2-40B4-BE49-F238E27FC236}">
                <a16:creationId xmlns:a16="http://schemas.microsoft.com/office/drawing/2014/main" id="{8BF81BD2-83E3-6C40-D932-765BD7D3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88" y="2135726"/>
            <a:ext cx="46958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86F32B97-D0C9-7304-41F5-34A9002A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77" y="309655"/>
            <a:ext cx="6238690" cy="623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82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009FF86-A1A1-9E2E-5385-3A1F9F09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231" y="1047565"/>
            <a:ext cx="5629769" cy="43056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01F167-B163-AF03-FF32-C930AD5D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565"/>
            <a:ext cx="5498363" cy="43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13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6F6F76-20DC-128F-2EBC-FDDA934E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667134"/>
            <a:ext cx="11000509" cy="3191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1CBEAA-0FEF-AA2E-4E55-E6D7FF0718E8}"/>
              </a:ext>
            </a:extLst>
          </p:cNvPr>
          <p:cNvSpPr txBox="1"/>
          <p:nvPr/>
        </p:nvSpPr>
        <p:spPr>
          <a:xfrm>
            <a:off x="387927" y="391094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5137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et's Get It Started - Black Eyed Peas / 2004">
            <a:extLst>
              <a:ext uri="{FF2B5EF4-FFF2-40B4-BE49-F238E27FC236}">
                <a16:creationId xmlns:a16="http://schemas.microsoft.com/office/drawing/2014/main" id="{141A616A-25CD-A06F-04CF-1F347346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05" y="248205"/>
            <a:ext cx="6361590" cy="636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835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72D517-CE6E-9A39-5B56-50970E56980B}"/>
              </a:ext>
            </a:extLst>
          </p:cNvPr>
          <p:cNvSpPr txBox="1"/>
          <p:nvPr/>
        </p:nvSpPr>
        <p:spPr>
          <a:xfrm>
            <a:off x="452761" y="612844"/>
            <a:ext cx="10360241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B0F9C5-0BA6-62B5-2238-BE26A8462156}"/>
              </a:ext>
            </a:extLst>
          </p:cNvPr>
          <p:cNvSpPr/>
          <p:nvPr/>
        </p:nvSpPr>
        <p:spPr>
          <a:xfrm>
            <a:off x="977980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674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166DEF-6F2F-79DD-5B31-523DE9978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69" y="1797957"/>
            <a:ext cx="6510023" cy="235679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170D997-9E01-A438-F1C8-450749A163C8}"/>
              </a:ext>
            </a:extLst>
          </p:cNvPr>
          <p:cNvSpPr/>
          <p:nvPr/>
        </p:nvSpPr>
        <p:spPr>
          <a:xfrm rot="13853853">
            <a:off x="3835153" y="2041864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1112A8-769E-0289-9E8B-B765540176C9}"/>
              </a:ext>
            </a:extLst>
          </p:cNvPr>
          <p:cNvSpPr/>
          <p:nvPr/>
        </p:nvSpPr>
        <p:spPr>
          <a:xfrm rot="13853853">
            <a:off x="2931111" y="3330606"/>
            <a:ext cx="941033" cy="102981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0E878EE-EC98-BF7C-60A4-0344B1CFA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개발자 도구 실행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4822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89CF9D-4AC6-BBD3-208F-3BE09A0CBBB4}"/>
              </a:ext>
            </a:extLst>
          </p:cNvPr>
          <p:cNvSpPr txBox="1"/>
          <p:nvPr/>
        </p:nvSpPr>
        <p:spPr>
          <a:xfrm>
            <a:off x="561975" y="612844"/>
            <a:ext cx="11630025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0CB093-7E0C-A6FC-207E-D182E94BE8C3}"/>
              </a:ext>
            </a:extLst>
          </p:cNvPr>
          <p:cNvSpPr/>
          <p:nvPr/>
        </p:nvSpPr>
        <p:spPr>
          <a:xfrm>
            <a:off x="1033398" y="2576945"/>
            <a:ext cx="4453002" cy="85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185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6FE831-5621-4ABB-B9F9-95F2F718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1542907"/>
            <a:ext cx="6258798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62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/>
              <a:t>CSS </a:t>
            </a:r>
            <a:r>
              <a:rPr lang="ko-KR" altLang="en-US" dirty="0"/>
              <a:t>참조 방식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37C608-E19A-5B70-CCDC-8923BC37875D}"/>
              </a:ext>
            </a:extLst>
          </p:cNvPr>
          <p:cNvSpPr/>
          <p:nvPr/>
        </p:nvSpPr>
        <p:spPr>
          <a:xfrm>
            <a:off x="1415332" y="2097545"/>
            <a:ext cx="1956318" cy="1455594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인라인</a:t>
            </a:r>
            <a:endParaRPr lang="en-US" altLang="ko-KR" sz="2400" dirty="0">
              <a:solidFill>
                <a:srgbClr val="0070C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1C8065-66A5-6CE5-497C-498A918B578E}"/>
              </a:ext>
            </a:extLst>
          </p:cNvPr>
          <p:cNvSpPr/>
          <p:nvPr/>
        </p:nvSpPr>
        <p:spPr>
          <a:xfrm>
            <a:off x="4972948" y="2110922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AE05BA-F8D9-077B-5C71-1D600FD8E15E}"/>
              </a:ext>
            </a:extLst>
          </p:cNvPr>
          <p:cNvSpPr/>
          <p:nvPr/>
        </p:nvSpPr>
        <p:spPr>
          <a:xfrm>
            <a:off x="8530565" y="2110922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01CBF61C-856C-C2F7-3F11-B7482B54A429}"/>
              </a:ext>
            </a:extLst>
          </p:cNvPr>
          <p:cNvSpPr/>
          <p:nvPr/>
        </p:nvSpPr>
        <p:spPr>
          <a:xfrm>
            <a:off x="3859723" y="2405473"/>
            <a:ext cx="625151" cy="83042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E9A070-2CAE-4920-31E6-E8AE2EBE4954}"/>
              </a:ext>
            </a:extLst>
          </p:cNvPr>
          <p:cNvSpPr txBox="1">
            <a:spLocks/>
          </p:cNvSpPr>
          <p:nvPr/>
        </p:nvSpPr>
        <p:spPr>
          <a:xfrm>
            <a:off x="7394470" y="2171591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771703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궁금하다 영어로 어떻게 표현할까? :: 스피킹데이">
            <a:extLst>
              <a:ext uri="{FF2B5EF4-FFF2-40B4-BE49-F238E27FC236}">
                <a16:creationId xmlns:a16="http://schemas.microsoft.com/office/drawing/2014/main" id="{2207CE54-3692-39C3-099F-84D6B0EF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152525"/>
            <a:ext cx="45529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E6EE7FE9-45EA-8830-0609-288EB2961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86" y="300777"/>
            <a:ext cx="3128223" cy="31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456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D86FD1-8A88-9437-B0F4-114B06355694}"/>
              </a:ext>
            </a:extLst>
          </p:cNvPr>
          <p:cNvSpPr/>
          <p:nvPr/>
        </p:nvSpPr>
        <p:spPr>
          <a:xfrm>
            <a:off x="3055371" y="221745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249A84-FC24-7685-4223-FE2C76BDC731}"/>
              </a:ext>
            </a:extLst>
          </p:cNvPr>
          <p:cNvSpPr/>
          <p:nvPr/>
        </p:nvSpPr>
        <p:spPr>
          <a:xfrm>
            <a:off x="6612988" y="221745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AA04D2-0716-0EEA-AD9A-F716A4E0F75D}"/>
              </a:ext>
            </a:extLst>
          </p:cNvPr>
          <p:cNvSpPr txBox="1">
            <a:spLocks/>
          </p:cNvSpPr>
          <p:nvPr/>
        </p:nvSpPr>
        <p:spPr>
          <a:xfrm>
            <a:off x="5476893" y="227812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799487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내장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3011055"/>
            <a:ext cx="10830017" cy="354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2AAE3-17C1-F878-3741-66BF94C58A57}"/>
              </a:ext>
            </a:extLst>
          </p:cNvPr>
          <p:cNvSpPr txBox="1"/>
          <p:nvPr/>
        </p:nvSpPr>
        <p:spPr>
          <a:xfrm>
            <a:off x="614778" y="1516426"/>
            <a:ext cx="8156360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95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 Script </a:t>
            </a:r>
            <a:r>
              <a:rPr lang="ko-KR" altLang="en-US" dirty="0"/>
              <a:t>파일을 따로 만들어서 링크하는 방식 </a:t>
            </a:r>
            <a:r>
              <a:rPr lang="en-US" altLang="ko-KR" dirty="0"/>
              <a:t>like CSS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993D7-F513-7DF4-E6E7-A7EA5DEE8FCB}"/>
              </a:ext>
            </a:extLst>
          </p:cNvPr>
          <p:cNvSpPr txBox="1"/>
          <p:nvPr/>
        </p:nvSpPr>
        <p:spPr>
          <a:xfrm>
            <a:off x="632533" y="2552142"/>
            <a:ext cx="8396057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"./main.js"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8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먼저 가로 배치를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배경색 적용</a:t>
            </a:r>
            <a:r>
              <a:rPr lang="en-US" altLang="ko-KR" dirty="0">
                <a:sym typeface="Wingdings" panose="05000000000000000000" pitchFamily="2" charset="2"/>
              </a:rPr>
              <a:t>: #2c2a29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넓이는 </a:t>
            </a:r>
            <a:r>
              <a:rPr lang="en-US" altLang="ko-KR" dirty="0">
                <a:sym typeface="Wingdings" panose="05000000000000000000" pitchFamily="2" charset="2"/>
              </a:rPr>
              <a:t>.inner 1100px </a:t>
            </a:r>
            <a:r>
              <a:rPr lang="ko-KR" altLang="en-US" dirty="0">
                <a:sym typeface="Wingdings" panose="05000000000000000000" pitchFamily="2" charset="2"/>
              </a:rPr>
              <a:t>의 공간에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개의 메뉴가 들어가므로</a:t>
            </a:r>
            <a:r>
              <a:rPr lang="en-US" altLang="ko-KR" dirty="0">
                <a:sym typeface="Wingdings" panose="05000000000000000000" pitchFamily="2" charset="2"/>
              </a:rPr>
              <a:t>?  220px </a:t>
            </a:r>
            <a:r>
              <a:rPr lang="ko-KR" altLang="en-US" dirty="0">
                <a:sym typeface="Wingdings" panose="05000000000000000000" pitchFamily="2" charset="2"/>
              </a:rPr>
              <a:t>씩 사용이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200px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0 0;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제목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흰색 </a:t>
            </a:r>
            <a:r>
              <a:rPr lang="en-US" altLang="ko-KR" dirty="0">
                <a:sym typeface="Wingdings" panose="05000000000000000000" pitchFamily="2" charset="2"/>
              </a:rPr>
              <a:t>/ font-size: 15px / bottom </a:t>
            </a:r>
            <a:r>
              <a:rPr lang="ko-KR" altLang="en-US" dirty="0">
                <a:sym typeface="Wingdings" panose="05000000000000000000" pitchFamily="2" charset="2"/>
              </a:rPr>
              <a:t>간격 주기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6910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각각의 </a:t>
            </a:r>
            <a:r>
              <a:rPr lang="ko-KR" altLang="en-US" dirty="0">
                <a:solidFill>
                  <a:schemeClr val="accent2"/>
                </a:solidFill>
              </a:rPr>
              <a:t>장단점</a:t>
            </a:r>
            <a:r>
              <a:rPr lang="ko-KR" altLang="en-US" dirty="0"/>
              <a:t>이 존재 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내장 방식</a:t>
            </a:r>
            <a:endParaRPr lang="en-US" altLang="ko-KR" dirty="0"/>
          </a:p>
          <a:p>
            <a:pPr lvl="1"/>
            <a:r>
              <a:rPr lang="ko-KR" altLang="en-US" dirty="0"/>
              <a:t>간단하게 만들 수 있음</a:t>
            </a:r>
            <a:endParaRPr lang="en-US" altLang="ko-KR" dirty="0"/>
          </a:p>
          <a:p>
            <a:pPr lvl="1"/>
            <a:r>
              <a:rPr lang="ko-KR" altLang="en-US" dirty="0"/>
              <a:t>특정 페이지에서만 작동하는 기능일 경우 내장 방식으로만 따로 구현 가능</a:t>
            </a:r>
            <a:endParaRPr lang="en-US" altLang="ko-KR" dirty="0"/>
          </a:p>
          <a:p>
            <a:r>
              <a:rPr lang="ko-KR" altLang="en-US" dirty="0"/>
              <a:t>링크 방식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코드의 양이 많아지면 파일로 관리하는 편이 편함</a:t>
            </a:r>
            <a:endParaRPr lang="en-US" altLang="ko-KR" dirty="0"/>
          </a:p>
          <a:p>
            <a:pPr lvl="1"/>
            <a:r>
              <a:rPr lang="ko-KR" altLang="en-US" dirty="0"/>
              <a:t>같은 기능을 다른 페이지에서 사용하고 싶을 때 </a:t>
            </a:r>
            <a:r>
              <a:rPr lang="en-US" altLang="ko-KR" dirty="0"/>
              <a:t>JS </a:t>
            </a:r>
            <a:r>
              <a:rPr lang="ko-KR" altLang="en-US" dirty="0"/>
              <a:t>파일 링크만 걸어서 사용 가능</a:t>
            </a:r>
            <a:endParaRPr lang="en-US" altLang="ko-KR" dirty="0"/>
          </a:p>
          <a:p>
            <a:pPr lvl="1"/>
            <a:r>
              <a:rPr lang="ko-KR" altLang="en-US" dirty="0"/>
              <a:t>유지 보수 용이성이 편리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3401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일단 해봅시다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Console.log(“TEXT”);</a:t>
            </a:r>
          </a:p>
          <a:p>
            <a:pPr lvl="1"/>
            <a:r>
              <a:rPr lang="ko-KR" altLang="en-US" dirty="0"/>
              <a:t>우리의 디버깅 친구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물론 이걸 </a:t>
            </a:r>
            <a:r>
              <a:rPr lang="ko-KR" altLang="en-US" dirty="0" err="1"/>
              <a:t>쓰는건</a:t>
            </a:r>
            <a:r>
              <a:rPr lang="ko-KR" altLang="en-US" dirty="0"/>
              <a:t> 안 좋은 방식입니다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Alert(“TEXT”);</a:t>
            </a:r>
          </a:p>
          <a:p>
            <a:pPr lvl="1"/>
            <a:r>
              <a:rPr lang="ko-KR" altLang="en-US" dirty="0"/>
              <a:t>화면에 뭐든 떠야 재미 있으니까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 err="1"/>
              <a:t>자매품</a:t>
            </a:r>
            <a:r>
              <a:rPr lang="ko-KR" altLang="en-US" dirty="0"/>
              <a:t> </a:t>
            </a:r>
            <a:r>
              <a:rPr lang="en-US" altLang="ko-KR" dirty="0"/>
              <a:t>confirm(“TEXT”);</a:t>
            </a:r>
          </a:p>
          <a:p>
            <a:pPr lvl="2"/>
            <a:r>
              <a:rPr lang="ko-KR" altLang="en-US" dirty="0"/>
              <a:t>애는 취소 버튼이 있어요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값을 </a:t>
            </a:r>
            <a:r>
              <a:rPr lang="ko-KR" altLang="en-US" dirty="0" err="1">
                <a:sym typeface="Wingdings" panose="05000000000000000000" pitchFamily="2" charset="2"/>
              </a:rPr>
              <a:t>리턴한다</a:t>
            </a:r>
            <a:r>
              <a:rPr lang="en-US" altLang="ko-KR" dirty="0">
                <a:sym typeface="Wingdings" panose="05000000000000000000" pitchFamily="2" charset="2"/>
              </a:rPr>
              <a:t> &amp;</a:t>
            </a:r>
            <a:r>
              <a:rPr lang="en-US" altLang="ko-KR" dirty="0"/>
              <a:t> IF</a:t>
            </a:r>
            <a:r>
              <a:rPr lang="ko-KR" altLang="en-US" dirty="0"/>
              <a:t>문에 사용 가능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246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2"/>
                </a:solidFill>
              </a:rPr>
              <a:t>안녕하세요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r>
              <a:rPr lang="en-US" altLang="ko-KR" dirty="0"/>
              <a:t> Console.log()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파일 링크 방식 사용</a:t>
            </a:r>
            <a:endParaRPr lang="en-US" altLang="ko-KR" dirty="0"/>
          </a:p>
          <a:p>
            <a:r>
              <a:rPr lang="ko-KR" altLang="en-US" dirty="0">
                <a:solidFill>
                  <a:schemeClr val="accent2"/>
                </a:solidFill>
              </a:rPr>
              <a:t>수업 언제 끝나냐</a:t>
            </a:r>
            <a:r>
              <a:rPr lang="en-US" altLang="ko-KR" dirty="0">
                <a:solidFill>
                  <a:schemeClr val="accent2"/>
                </a:solidFill>
              </a:rPr>
              <a:t>!? </a:t>
            </a:r>
            <a:r>
              <a:rPr lang="en-US" altLang="ko-KR" dirty="0"/>
              <a:t>Alert() </a:t>
            </a:r>
            <a:r>
              <a:rPr lang="ko-KR" altLang="en-US" dirty="0"/>
              <a:t>로 띄우기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내장 방식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3949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CSS</a:t>
            </a:r>
            <a:r>
              <a:rPr lang="ko-KR" altLang="en-US" dirty="0"/>
              <a:t>의 방식 또는 선언 위치에 따라서 읽기 순서가 달려졌어요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 에서도 확인해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6881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0080E2-F2C9-6166-5A17-5E5782668B3F}"/>
              </a:ext>
            </a:extLst>
          </p:cNvPr>
          <p:cNvSpPr txBox="1"/>
          <p:nvPr/>
        </p:nvSpPr>
        <p:spPr>
          <a:xfrm>
            <a:off x="345542" y="151179"/>
            <a:ext cx="6476172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위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"./index.js"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헤드랑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바디 사이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hello, HTML World!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안쪽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7390-0195-EEBD-13E4-36CF255CAD5B}"/>
              </a:ext>
            </a:extLst>
          </p:cNvPr>
          <p:cNvSpPr txBox="1"/>
          <p:nvPr/>
        </p:nvSpPr>
        <p:spPr>
          <a:xfrm>
            <a:off x="4572000" y="6032421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C61E-8AF7-AB97-A4F8-9FD4B71D61E0}"/>
              </a:ext>
            </a:extLst>
          </p:cNvPr>
          <p:cNvSpPr txBox="1"/>
          <p:nvPr/>
        </p:nvSpPr>
        <p:spPr>
          <a:xfrm>
            <a:off x="7503885" y="973520"/>
            <a:ext cx="348342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안쪽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09498-2AC3-DEE1-2526-BD3DCFED4984}"/>
              </a:ext>
            </a:extLst>
          </p:cNvPr>
          <p:cNvSpPr txBox="1"/>
          <p:nvPr/>
        </p:nvSpPr>
        <p:spPr>
          <a:xfrm>
            <a:off x="7503885" y="15117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Index.js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020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읽기 순서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말</a:t>
            </a:r>
            <a:r>
              <a:rPr lang="en-US" altLang="ko-KR" dirty="0"/>
              <a:t> </a:t>
            </a:r>
            <a:r>
              <a:rPr lang="ko-KR" altLang="en-US" dirty="0"/>
              <a:t>그대로 읽히는 순서에 따라서 작동 합니다</a:t>
            </a:r>
            <a:r>
              <a:rPr lang="en-US" altLang="ko-KR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898659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4FE69-F791-E617-6337-0F3D07B2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32" y="1329263"/>
            <a:ext cx="5056336" cy="41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0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E9FC5A-FD20-FD48-1C00-805B994E4119}"/>
              </a:ext>
            </a:extLst>
          </p:cNvPr>
          <p:cNvSpPr txBox="1"/>
          <p:nvPr/>
        </p:nvSpPr>
        <p:spPr>
          <a:xfrm>
            <a:off x="738041" y="1728974"/>
            <a:ext cx="107159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b="0" dirty="0" err="1">
                <a:effectLst/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thequickbrownfoxjumpsoverthelazydog</a:t>
            </a:r>
            <a:endParaRPr lang="en-US" altLang="ko-KR" sz="4000" b="0" dirty="0">
              <a:effectLst/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4469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1609E8-9812-531F-C5D2-2F287A86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68" y="1220862"/>
            <a:ext cx="10771464" cy="33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16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8E12FF-0D78-4EF5-3D96-572F852BDA97}"/>
              </a:ext>
            </a:extLst>
          </p:cNvPr>
          <p:cNvSpPr txBox="1"/>
          <p:nvPr/>
        </p:nvSpPr>
        <p:spPr>
          <a:xfrm>
            <a:off x="377372" y="284378"/>
            <a:ext cx="9782628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#2c2a29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.main-menu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item__contents__menu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69973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FA09FA-AA6A-DFB2-A9A8-5EE46867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2" y="1044652"/>
            <a:ext cx="11104775" cy="35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34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0E3974-1663-C37F-A619-669607D0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56" y="777041"/>
            <a:ext cx="10510887" cy="3516071"/>
          </a:xfrm>
          <a:prstGeom prst="rect">
            <a:avLst/>
          </a:prstGeom>
        </p:spPr>
      </p:pic>
      <p:pic>
        <p:nvPicPr>
          <p:cNvPr id="1026" name="Picture 2" descr="Camel case - Wikipedia">
            <a:extLst>
              <a:ext uri="{FF2B5EF4-FFF2-40B4-BE49-F238E27FC236}">
                <a16:creationId xmlns:a16="http://schemas.microsoft.com/office/drawing/2014/main" id="{9B1D2F8E-1499-8D1C-6E9E-AE4157A2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714" y="1048781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4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860BAB-F4CF-03A9-0E8D-1A19FB11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9" y="914406"/>
            <a:ext cx="10956442" cy="3469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79EB7-9B72-DC0F-AF3C-F0D8843F3984}"/>
              </a:ext>
            </a:extLst>
          </p:cNvPr>
          <p:cNvSpPr txBox="1"/>
          <p:nvPr/>
        </p:nvSpPr>
        <p:spPr>
          <a:xfrm>
            <a:off x="5231821" y="5297263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생성자</a:t>
            </a:r>
            <a:r>
              <a:rPr lang="en-US" altLang="ko-KR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4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1F4117-F4F5-BCB2-6629-7987B343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76" y="1279669"/>
            <a:ext cx="9653047" cy="36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6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전자 인간'으로 인정받은 로봇, 세금도 내야 할까? : 네이버 포스트">
            <a:extLst>
              <a:ext uri="{FF2B5EF4-FFF2-40B4-BE49-F238E27FC236}">
                <a16:creationId xmlns:a16="http://schemas.microsoft.com/office/drawing/2014/main" id="{84B4980F-7834-BF60-09E3-32D9407C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8" y="3714161"/>
            <a:ext cx="2857107" cy="2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화이팅 - 뽐뿌:짤방갤러리">
            <a:extLst>
              <a:ext uri="{FF2B5EF4-FFF2-40B4-BE49-F238E27FC236}">
                <a16:creationId xmlns:a16="http://schemas.microsoft.com/office/drawing/2014/main" id="{E6D3F84E-1B3A-FFEF-6B72-9E0EDD4CF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0"/>
          <a:stretch/>
        </p:blipFill>
        <p:spPr bwMode="auto">
          <a:xfrm>
            <a:off x="489408" y="494122"/>
            <a:ext cx="2857107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6C226-6DF5-E7DA-7B6E-694B7A28DFF2}"/>
              </a:ext>
            </a:extLst>
          </p:cNvPr>
          <p:cNvSpPr txBox="1"/>
          <p:nvPr/>
        </p:nvSpPr>
        <p:spPr>
          <a:xfrm>
            <a:off x="4110087" y="1392716"/>
            <a:ext cx="5378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2 3 4 5 6 7 8 9 10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CF2C-272B-673E-3472-3C46DC6F4D48}"/>
              </a:ext>
            </a:extLst>
          </p:cNvPr>
          <p:cNvSpPr txBox="1"/>
          <p:nvPr/>
        </p:nvSpPr>
        <p:spPr>
          <a:xfrm>
            <a:off x="4110087" y="4788771"/>
            <a:ext cx="5070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0 1 2 3 4 5 6 7 8 9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4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658245-E374-F2B6-D691-244684A4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45" y="929484"/>
            <a:ext cx="10237509" cy="45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16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4FEE6B-15E0-E0C1-901D-4FF904FB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22" y="1559266"/>
            <a:ext cx="3708956" cy="30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099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0DBB1-02FD-B1DC-9BD9-C2F5B8DE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61" y="266258"/>
            <a:ext cx="577295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93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단축키만 잘 외우시면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</a:t>
            </a:r>
            <a:endParaRPr lang="en-US" altLang="ko-KR" dirty="0"/>
          </a:p>
          <a:p>
            <a:pPr lvl="1"/>
            <a:r>
              <a:rPr lang="en-US" altLang="ko-KR" dirty="0"/>
              <a:t>Ctrl + / </a:t>
            </a:r>
          </a:p>
          <a:p>
            <a:pPr lvl="1"/>
            <a:r>
              <a:rPr lang="en-US" altLang="ko-KR" dirty="0"/>
              <a:t>Ctrl + K + C / Ctrl + K + U</a:t>
            </a:r>
          </a:p>
          <a:p>
            <a:r>
              <a:rPr lang="ko-KR" altLang="en-US" dirty="0"/>
              <a:t>맥</a:t>
            </a:r>
            <a:endParaRPr lang="en-US" altLang="ko-KR" dirty="0"/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/</a:t>
            </a:r>
          </a:p>
          <a:p>
            <a:pPr lvl="1"/>
            <a:r>
              <a:rPr lang="en-US" altLang="ko-KR" dirty="0" err="1"/>
              <a:t>Cmd</a:t>
            </a:r>
            <a:r>
              <a:rPr lang="en-US" altLang="ko-KR" dirty="0"/>
              <a:t> + K + C / </a:t>
            </a:r>
            <a:r>
              <a:rPr lang="en-US" altLang="ko-KR" dirty="0" err="1"/>
              <a:t>Cmd</a:t>
            </a:r>
            <a:r>
              <a:rPr lang="en-US" altLang="ko-KR" dirty="0"/>
              <a:t>  + K + U</a:t>
            </a:r>
          </a:p>
          <a:p>
            <a:r>
              <a:rPr lang="ko-KR" altLang="en-US" dirty="0"/>
              <a:t>사용하시기 편한 방법으로 쓰시면 됩니다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0408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데이터 종류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86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6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Animation?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0171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96919-98DA-57F1-FE44-12C8F0A3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83" y="734038"/>
            <a:ext cx="7801633" cy="5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93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String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2506354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C46C99-3164-A55B-62E2-39BA4DE49819}"/>
              </a:ext>
            </a:extLst>
          </p:cNvPr>
          <p:cNvSpPr txBox="1"/>
          <p:nvPr/>
        </p:nvSpPr>
        <p:spPr>
          <a:xfrm>
            <a:off x="501977" y="577816"/>
            <a:ext cx="748300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String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""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따옴표를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"xenosign@naver.com"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15654C-7217-5EA7-B87A-4772079A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77" y="4301513"/>
            <a:ext cx="8348984" cy="17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94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Number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숫자형 데이터</a:t>
            </a:r>
          </a:p>
        </p:txBody>
      </p:sp>
    </p:spTree>
    <p:extLst>
      <p:ext uri="{BB962C8B-B14F-4D97-AF65-F5344CB8AC3E}">
        <p14:creationId xmlns:p14="http://schemas.microsoft.com/office/powerpoint/2010/main" val="11362603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F57D2-A039-AD3B-96D2-8559F7FBFBC4}"/>
              </a:ext>
            </a:extLst>
          </p:cNvPr>
          <p:cNvSpPr txBox="1"/>
          <p:nvPr/>
        </p:nvSpPr>
        <p:spPr>
          <a:xfrm>
            <a:off x="615099" y="46072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Number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숫자형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정수 및 부동소수점 숫자를 나타냄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48D92-67FF-4CF5-54C5-AAAB5CFB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99" y="3666944"/>
            <a:ext cx="7449899" cy="9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24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Boolean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거짓 데이터</a:t>
            </a:r>
          </a:p>
        </p:txBody>
      </p:sp>
    </p:spTree>
    <p:extLst>
      <p:ext uri="{BB962C8B-B14F-4D97-AF65-F5344CB8AC3E}">
        <p14:creationId xmlns:p14="http://schemas.microsoft.com/office/powerpoint/2010/main" val="37900139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B6516A-6A13-986C-B07A-5571049E64FF}"/>
              </a:ext>
            </a:extLst>
          </p:cNvPr>
          <p:cNvSpPr txBox="1"/>
          <p:nvPr/>
        </p:nvSpPr>
        <p:spPr>
          <a:xfrm>
            <a:off x="624527" y="530333"/>
            <a:ext cx="6094428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Boolean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참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거짓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true, false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두 가지 값만 가지는 데이터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268589-419C-9492-D53D-8017E02A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7" y="3846040"/>
            <a:ext cx="6916217" cy="8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298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Undefined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미할당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20372977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7D6FDC-DB0C-5214-A4B4-440924B9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9" y="4528650"/>
            <a:ext cx="7955614" cy="1315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83155-F799-0937-A9A9-96F9AB2F11E1}"/>
              </a:ext>
            </a:extLst>
          </p:cNvPr>
          <p:cNvSpPr txBox="1"/>
          <p:nvPr/>
        </p:nvSpPr>
        <p:spPr>
          <a:xfrm>
            <a:off x="603884" y="574056"/>
            <a:ext cx="6094428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Undifined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값이 할당되지 않은 상태를 표기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efg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751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Null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의도된 빈 데이터</a:t>
            </a:r>
          </a:p>
        </p:txBody>
      </p:sp>
    </p:spTree>
    <p:extLst>
      <p:ext uri="{BB962C8B-B14F-4D97-AF65-F5344CB8AC3E}">
        <p14:creationId xmlns:p14="http://schemas.microsoft.com/office/powerpoint/2010/main" val="216710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6366</TotalTime>
  <Words>5110</Words>
  <Application>Microsoft Office PowerPoint</Application>
  <PresentationFormat>와이드스크린</PresentationFormat>
  <Paragraphs>868</Paragraphs>
  <Slides>183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183</vt:i4>
      </vt:variant>
    </vt:vector>
  </HeadingPairs>
  <TitlesOfParts>
    <vt:vector size="190" baseType="lpstr">
      <vt:lpstr>강한공군체 Medium</vt:lpstr>
      <vt:lpstr>Arial</vt:lpstr>
      <vt:lpstr>Consolas</vt:lpstr>
      <vt:lpstr>Mosk Bold 700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메인 메뉴 컨텐츠, 상단 컨텐츠 CSS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Elsalvador, 백그라운드 지정!</vt:lpstr>
      <vt:lpstr>실습, 이미지 위치 정하기!</vt:lpstr>
      <vt:lpstr>실습, 이미지 위치 정하기!</vt:lpstr>
      <vt:lpstr>Elsalvador, 애니메이션 주기!</vt:lpstr>
      <vt:lpstr>PowerPoint 프레젠테이션</vt:lpstr>
      <vt:lpstr>실습, 이디오피아 구현하기</vt:lpstr>
      <vt:lpstr>실습, 이디오피아 구현하기</vt:lpstr>
      <vt:lpstr>실습, 이디오피아 구현하기</vt:lpstr>
      <vt:lpstr>PowerPoint 프레젠테이션</vt:lpstr>
      <vt:lpstr>실습, Favorite 구현하기</vt:lpstr>
      <vt:lpstr>실습, Favorite 구현하기</vt:lpstr>
      <vt:lpstr>실습, Magazine 구현하기</vt:lpstr>
      <vt:lpstr>실습, Magazine 구현하기</vt:lpstr>
      <vt:lpstr>실습, FIND STORE 구현하기</vt:lpstr>
      <vt:lpstr>PowerPoint 프레젠테이션</vt:lpstr>
      <vt:lpstr>FOOTER 구현하기</vt:lpstr>
      <vt:lpstr>PowerPoint 프레젠테이션</vt:lpstr>
      <vt:lpstr>PowerPoint 프레젠테이션</vt:lpstr>
      <vt:lpstr>FOOTER, menu 구현하기</vt:lpstr>
      <vt:lpstr>실습, FOOTER 구현하기</vt:lpstr>
      <vt:lpstr>PowerPoint 프레젠테이션</vt:lpstr>
      <vt:lpstr>실습, sub_menu 구현하기</vt:lpstr>
      <vt:lpstr>PowerPoint 프레젠테이션</vt:lpstr>
      <vt:lpstr>실습, button 영역 구현하기</vt:lpstr>
      <vt:lpstr>실습, copylight 영역 구현하기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개발자 도구 실행!</vt:lpstr>
      <vt:lpstr>PowerPoint 프레젠테이션</vt:lpstr>
      <vt:lpstr>PowerPoint 프레젠테이션</vt:lpstr>
      <vt:lpstr>3가지 CSS 참조 방식 </vt:lpstr>
      <vt:lpstr>PowerPoint 프레젠테이션</vt:lpstr>
      <vt:lpstr>PowerPoint 프레젠테이션</vt:lpstr>
      <vt:lpstr>내장 방식!</vt:lpstr>
      <vt:lpstr>링크 방식!</vt:lpstr>
      <vt:lpstr>각각의 장단점이 존재 하겠죠?</vt:lpstr>
      <vt:lpstr>일단 해봅시다!</vt:lpstr>
      <vt:lpstr>실습</vt:lpstr>
      <vt:lpstr>읽기 순서?</vt:lpstr>
      <vt:lpstr>PowerPoint 프레젠테이션</vt:lpstr>
      <vt:lpstr>읽기 순서!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단축키만 잘 외우시면 됩니다!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문자 + 변수를 동시에 쓰고 싶을 때!</vt:lpstr>
      <vt:lpstr>PowerPoint 프레젠테이션</vt:lpstr>
      <vt:lpstr>PowerPoint 프레젠테이션</vt:lpstr>
      <vt:lpstr>변수, let</vt:lpstr>
      <vt:lpstr>변수, let</vt:lpstr>
      <vt:lpstr>변수, const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var 의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onclick</vt:lpstr>
      <vt:lpstr>실습</vt:lpstr>
      <vt:lpstr>PowerPoint 프레젠테이션</vt:lpstr>
      <vt:lpstr>비교 연산자!</vt:lpstr>
      <vt:lpstr>IF / ELSE</vt:lpstr>
      <vt:lpstr>IF / ELSE IF / ELSE</vt:lpstr>
      <vt:lpstr>IF 중첩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IF 문을 간단하게 표현하는 방법</vt:lpstr>
      <vt:lpstr>실습</vt:lpstr>
      <vt:lpstr>PowerPoint 프레젠테이션</vt:lpstr>
      <vt:lpstr>For 문</vt:lpstr>
      <vt:lpstr>PowerPoint 프레젠테이션</vt:lpstr>
      <vt:lpstr>while 문</vt:lpstr>
      <vt:lpstr>PowerPoint 프레젠테이션</vt:lpstr>
      <vt:lpstr>실습</vt:lpstr>
      <vt:lpstr>실습</vt:lpstr>
      <vt:lpstr>PowerPoint 프레젠테이션</vt:lpstr>
      <vt:lpstr>DOM(Document Object Model)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querySelector(“요소 선택자”)</vt:lpstr>
      <vt:lpstr>addEventListener(이벤트, 명령)</vt:lpstr>
      <vt:lpstr>PowerPoint 프레젠테이션</vt:lpstr>
      <vt:lpstr>classList.add / remove / contain</vt:lpstr>
      <vt:lpstr>PowerPoint 프레젠테이션</vt:lpstr>
      <vt:lpstr>실습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770</cp:revision>
  <dcterms:created xsi:type="dcterms:W3CDTF">2022-05-29T13:34:07Z</dcterms:created>
  <dcterms:modified xsi:type="dcterms:W3CDTF">2023-02-07T16:38:21Z</dcterms:modified>
</cp:coreProperties>
</file>